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6" r:id="rId2"/>
    <p:sldId id="270" r:id="rId3"/>
    <p:sldId id="257" r:id="rId4"/>
    <p:sldId id="276" r:id="rId5"/>
    <p:sldId id="275" r:id="rId6"/>
    <p:sldId id="265" r:id="rId7"/>
    <p:sldId id="279" r:id="rId8"/>
    <p:sldId id="278" r:id="rId9"/>
    <p:sldId id="274" r:id="rId10"/>
    <p:sldId id="282" r:id="rId11"/>
    <p:sldId id="288" r:id="rId12"/>
    <p:sldId id="273" r:id="rId13"/>
    <p:sldId id="285" r:id="rId14"/>
    <p:sldId id="272" r:id="rId15"/>
    <p:sldId id="269" r:id="rId16"/>
    <p:sldId id="283" r:id="rId17"/>
    <p:sldId id="277" r:id="rId18"/>
    <p:sldId id="287" r:id="rId19"/>
    <p:sldId id="258" r:id="rId2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39" autoAdjust="0"/>
    <p:restoredTop sz="94640" autoAdjust="0"/>
  </p:normalViewPr>
  <p:slideViewPr>
    <p:cSldViewPr snapToGrid="0">
      <p:cViewPr varScale="1">
        <p:scale>
          <a:sx n="74" d="100"/>
          <a:sy n="74" d="100"/>
        </p:scale>
        <p:origin x="-396" y="-9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5079D-F328-4EE1-826A-47E74DCC4637}" type="datetimeFigureOut">
              <a:rPr lang="tr-TR" smtClean="0"/>
              <a:pPr/>
              <a:t>28.04.2022</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D3B39A-B8D7-415B-9BE2-0524D61E70E1}" type="slidenum">
              <a:rPr lang="tr-TR" smtClean="0"/>
              <a:pPr/>
              <a:t>‹#›</a:t>
            </a:fld>
            <a:endParaRPr lang="tr-TR"/>
          </a:p>
        </p:txBody>
      </p:sp>
    </p:spTree>
    <p:extLst>
      <p:ext uri="{BB962C8B-B14F-4D97-AF65-F5344CB8AC3E}">
        <p14:creationId xmlns:p14="http://schemas.microsoft.com/office/powerpoint/2010/main" xmlns="" val="890344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5AD3B39A-B8D7-415B-9BE2-0524D61E70E1}" type="slidenum">
              <a:rPr lang="tr-TR" smtClean="0"/>
              <a:pPr/>
              <a:t>6</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hasCustomPrompt="1"/>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747B4542-9590-4B5A-912B-1BF79CB6D172}" type="datetimeFigureOut">
              <a:rPr lang="tr-TR" smtClean="0"/>
              <a:pPr/>
              <a:t>28.04.2022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987625B6-8AFA-4293-A034-BCEBF65583E9}"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hasCustomPrompt="1"/>
          </p:nvPr>
        </p:nvSpPr>
        <p:spPr/>
        <p:txBody>
          <a:bodyPr/>
          <a:lstStyle/>
          <a:p>
            <a:r>
              <a:rPr lang="tr-TR"/>
              <a:t>Asıl başlık stili için tıklatın</a:t>
            </a:r>
          </a:p>
        </p:txBody>
      </p:sp>
      <p:sp>
        <p:nvSpPr>
          <p:cNvPr id="3" name="Dikey Metin Yer Tutucusu 2"/>
          <p:cNvSpPr>
            <a:spLocks noGrp="1"/>
          </p:cNvSpPr>
          <p:nvPr>
            <p:ph type="body" orient="vert" idx="1" hasCustomPrompt="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47B4542-9590-4B5A-912B-1BF79CB6D172}" type="datetimeFigureOut">
              <a:rPr lang="tr-TR" smtClean="0"/>
              <a:pPr/>
              <a:t>28.04.2022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987625B6-8AFA-4293-A034-BCEBF65583E9}"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hasCustomPrompt="1"/>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hasCustomPrompt="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47B4542-9590-4B5A-912B-1BF79CB6D172}" type="datetimeFigureOut">
              <a:rPr lang="tr-TR" smtClean="0"/>
              <a:pPr/>
              <a:t>28.04.2022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987625B6-8AFA-4293-A034-BCEBF65583E9}"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hasCustomPrompt="1"/>
          </p:nvPr>
        </p:nvSpPr>
        <p:spPr/>
        <p:txBody>
          <a:bodyPr/>
          <a:lstStyle/>
          <a:p>
            <a:r>
              <a:rPr lang="tr-TR"/>
              <a:t>Asıl başlık stili için tıklatın</a:t>
            </a:r>
          </a:p>
        </p:txBody>
      </p:sp>
      <p:sp>
        <p:nvSpPr>
          <p:cNvPr id="3" name="İçerik Yer Tutucusu 2"/>
          <p:cNvSpPr>
            <a:spLocks noGrp="1"/>
          </p:cNvSpPr>
          <p:nvPr>
            <p:ph idx="1" hasCustomPrompt="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47B4542-9590-4B5A-912B-1BF79CB6D172}" type="datetimeFigureOut">
              <a:rPr lang="tr-TR" smtClean="0"/>
              <a:pPr/>
              <a:t>28.04.2022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987625B6-8AFA-4293-A034-BCEBF65583E9}"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747B4542-9590-4B5A-912B-1BF79CB6D172}" type="datetimeFigureOut">
              <a:rPr lang="tr-TR" smtClean="0"/>
              <a:pPr/>
              <a:t>28.04.2022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987625B6-8AFA-4293-A034-BCEBF65583E9}"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hasCustomPrompt="1"/>
          </p:nvPr>
        </p:nvSpPr>
        <p:spPr/>
        <p:txBody>
          <a:bodyPr/>
          <a:lstStyle/>
          <a:p>
            <a:r>
              <a:rPr lang="tr-TR"/>
              <a:t>Asıl başlık stili için tıklatın</a:t>
            </a:r>
          </a:p>
        </p:txBody>
      </p:sp>
      <p:sp>
        <p:nvSpPr>
          <p:cNvPr id="3" name="İçerik Yer Tutucusu 2"/>
          <p:cNvSpPr>
            <a:spLocks noGrp="1"/>
          </p:cNvSpPr>
          <p:nvPr>
            <p:ph sz="half" idx="1" hasCustomPrompt="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hasCustomPrompt="1"/>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47B4542-9590-4B5A-912B-1BF79CB6D172}" type="datetimeFigureOut">
              <a:rPr lang="tr-TR" smtClean="0"/>
              <a:pPr/>
              <a:t>28.04.2022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987625B6-8AFA-4293-A034-BCEBF65583E9}"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hasCustomPrompt="1"/>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hasCustomPrompt="1"/>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47B4542-9590-4B5A-912B-1BF79CB6D172}" type="datetimeFigureOut">
              <a:rPr lang="tr-TR" smtClean="0"/>
              <a:pPr/>
              <a:t>28.04.2022</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987625B6-8AFA-4293-A034-BCEBF65583E9}"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hasCustomPrompt="1"/>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47B4542-9590-4B5A-912B-1BF79CB6D172}" type="datetimeFigureOut">
              <a:rPr lang="tr-TR" smtClean="0"/>
              <a:pPr/>
              <a:t>28.04.2022</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987625B6-8AFA-4293-A034-BCEBF65583E9}"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47B4542-9590-4B5A-912B-1BF79CB6D172}" type="datetimeFigureOut">
              <a:rPr lang="tr-TR" smtClean="0"/>
              <a:pPr/>
              <a:t>28.04.2022</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987625B6-8AFA-4293-A034-BCEBF65583E9}"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747B4542-9590-4B5A-912B-1BF79CB6D172}" type="datetimeFigureOut">
              <a:rPr lang="tr-TR" smtClean="0"/>
              <a:pPr/>
              <a:t>28.04.2022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987625B6-8AFA-4293-A034-BCEBF65583E9}"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747B4542-9590-4B5A-912B-1BF79CB6D172}" type="datetimeFigureOut">
              <a:rPr lang="tr-TR" smtClean="0"/>
              <a:pPr/>
              <a:t>28.04.2022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987625B6-8AFA-4293-A034-BCEBF65583E9}"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7B4542-9590-4B5A-912B-1BF79CB6D172}" type="datetimeFigureOut">
              <a:rPr lang="tr-TR" smtClean="0"/>
              <a:pPr/>
              <a:t>28.04.2022</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625B6-8AFA-4293-A034-BCEBF65583E9}"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jpe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2.png"/><Relationship Id="rId7" Type="http://schemas.openxmlformats.org/officeDocument/2006/relationships/image" Target="../media/image25.jpeg"/><Relationship Id="rId12"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8.png"/><Relationship Id="rId9" Type="http://schemas.openxmlformats.org/officeDocument/2006/relationships/image" Target="../media/image27.gif"/></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hyperlink" Target="https://www.facebook.com/groups/129182502509448" TargetMode="Externa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1.png"/><Relationship Id="rId7" Type="http://schemas.openxmlformats.org/officeDocument/2006/relationships/image" Target="../media/image34.jpe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media" Target="../media/media3.mp4"/><Relationship Id="rId5"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45.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ctrTitle"/>
          </p:nvPr>
        </p:nvSpPr>
        <p:spPr>
          <a:xfrm>
            <a:off x="2377440" y="2447778"/>
            <a:ext cx="8215532" cy="647114"/>
          </a:xfrm>
          <a:prstGeom prst="rect">
            <a:avLst/>
          </a:prstGeom>
          <a:noFill/>
          <a:ln>
            <a:noFill/>
          </a:ln>
        </p:spPr>
        <p:txBody>
          <a:bodyPr vert="horz" lIns="91426" tIns="45700" rIns="91426" bIns="45700" rtlCol="0" anchor="b" anchorCtr="0">
            <a:noAutofit/>
          </a:bodyPr>
          <a:lstStyle/>
          <a:p>
            <a:pPr>
              <a:spcBef>
                <a:spcPts val="0"/>
              </a:spcBef>
              <a:buClr>
                <a:srgbClr val="FFFFFF"/>
              </a:buClr>
              <a:buSzPct val="25000"/>
            </a:pPr>
            <a:r>
              <a:rPr lang="tr-TR" sz="4400" b="1" dirty="0" smtClean="0">
                <a:solidFill>
                  <a:schemeClr val="accent1">
                    <a:lumMod val="50000"/>
                  </a:schemeClr>
                </a:solidFill>
                <a:latin typeface="Cantarell"/>
                <a:ea typeface="Cantarell"/>
                <a:cs typeface="Cantarell"/>
                <a:sym typeface="Cantarell"/>
              </a:rPr>
              <a:t>BENİM MATEMATİKÇİM </a:t>
            </a:r>
            <a:endParaRPr lang="tr-TR" sz="4400" b="1" dirty="0">
              <a:solidFill>
                <a:schemeClr val="accent1">
                  <a:lumMod val="50000"/>
                </a:schemeClr>
              </a:solidFill>
              <a:latin typeface="Cantarell"/>
              <a:ea typeface="Cantarell"/>
              <a:cs typeface="Cantarell"/>
              <a:sym typeface="Cantarell"/>
            </a:endParaRPr>
          </a:p>
        </p:txBody>
      </p:sp>
      <p:sp>
        <p:nvSpPr>
          <p:cNvPr id="85" name="Shape 85"/>
          <p:cNvSpPr txBox="1">
            <a:spLocks noGrp="1"/>
          </p:cNvSpPr>
          <p:nvPr>
            <p:ph type="subTitle" idx="1"/>
          </p:nvPr>
        </p:nvSpPr>
        <p:spPr>
          <a:xfrm>
            <a:off x="4178105" y="4580282"/>
            <a:ext cx="4023360" cy="818011"/>
          </a:xfrm>
          <a:prstGeom prst="rect">
            <a:avLst/>
          </a:prstGeom>
          <a:noFill/>
          <a:ln>
            <a:noFill/>
          </a:ln>
        </p:spPr>
        <p:txBody>
          <a:bodyPr vert="horz" lIns="91426" tIns="45700" rIns="91426" bIns="45700" rtlCol="0" anchor="t" anchorCtr="0">
            <a:noAutofit/>
          </a:bodyPr>
          <a:lstStyle/>
          <a:p>
            <a:pPr algn="ctr">
              <a:lnSpc>
                <a:spcPct val="90000"/>
              </a:lnSpc>
              <a:spcBef>
                <a:spcPts val="0"/>
              </a:spcBef>
              <a:buSzPct val="25000"/>
            </a:pPr>
            <a:r>
              <a:rPr lang="tr-TR" sz="1800" b="1" dirty="0" err="1" smtClean="0">
                <a:solidFill>
                  <a:srgbClr val="2D296F"/>
                </a:solidFill>
                <a:latin typeface="Cantarell"/>
                <a:ea typeface="Cantarell"/>
                <a:cs typeface="Cantarell"/>
                <a:sym typeface="Cantarell"/>
              </a:rPr>
              <a:t>Göksevi</a:t>
            </a:r>
            <a:r>
              <a:rPr lang="tr-TR" sz="1800" b="1" dirty="0" smtClean="0">
                <a:solidFill>
                  <a:srgbClr val="2D296F"/>
                </a:solidFill>
                <a:latin typeface="Cantarell"/>
                <a:ea typeface="Cantarell"/>
                <a:cs typeface="Cantarell"/>
                <a:sym typeface="Cantarell"/>
              </a:rPr>
              <a:t> KESİK</a:t>
            </a:r>
          </a:p>
          <a:p>
            <a:pPr algn="ctr">
              <a:lnSpc>
                <a:spcPct val="90000"/>
              </a:lnSpc>
              <a:spcBef>
                <a:spcPts val="0"/>
              </a:spcBef>
              <a:buSzPct val="25000"/>
            </a:pPr>
            <a:endParaRPr lang="tr-TR" sz="1800" b="1" dirty="0" smtClean="0">
              <a:solidFill>
                <a:srgbClr val="2D296F"/>
              </a:solidFill>
              <a:latin typeface="Cantarell"/>
              <a:ea typeface="Cantarell"/>
              <a:cs typeface="Cantarell"/>
              <a:sym typeface="Cantarell"/>
            </a:endParaRPr>
          </a:p>
          <a:p>
            <a:pPr algn="ctr">
              <a:lnSpc>
                <a:spcPct val="90000"/>
              </a:lnSpc>
              <a:spcBef>
                <a:spcPts val="0"/>
              </a:spcBef>
              <a:buSzPct val="25000"/>
            </a:pPr>
            <a:r>
              <a:rPr lang="tr-TR" sz="1800" b="1" dirty="0" smtClean="0">
                <a:solidFill>
                  <a:srgbClr val="2D296F"/>
                </a:solidFill>
                <a:latin typeface="Cantarell"/>
                <a:ea typeface="Cantarell"/>
                <a:cs typeface="Cantarell"/>
                <a:sym typeface="Cantarell"/>
              </a:rPr>
              <a:t>İNGİLİZCE ÖĞRETMENİ</a:t>
            </a:r>
          </a:p>
          <a:p>
            <a:pPr algn="ctr">
              <a:lnSpc>
                <a:spcPct val="90000"/>
              </a:lnSpc>
              <a:spcBef>
                <a:spcPts val="0"/>
              </a:spcBef>
              <a:buSzPct val="25000"/>
            </a:pPr>
            <a:endParaRPr lang="tr-TR" sz="1800" b="1" dirty="0">
              <a:solidFill>
                <a:srgbClr val="2D296F"/>
              </a:solidFill>
              <a:latin typeface="Cantarell"/>
              <a:ea typeface="Cantarell"/>
              <a:cs typeface="Cantarell"/>
              <a:sym typeface="Cantarell"/>
            </a:endParaRPr>
          </a:p>
        </p:txBody>
      </p:sp>
      <p:pic>
        <p:nvPicPr>
          <p:cNvPr id="5" name="Resim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346355" y="6351461"/>
            <a:ext cx="1431267" cy="429812"/>
          </a:xfrm>
          <a:prstGeom prst="rect">
            <a:avLst/>
          </a:prstGeom>
        </p:spPr>
      </p:pic>
      <p:pic>
        <p:nvPicPr>
          <p:cNvPr id="6" name="Picture 11"/>
          <p:cNvPicPr>
            <a:picLocks noChangeAspect="1" noChangeArrowheads="1"/>
          </p:cNvPicPr>
          <p:nvPr/>
        </p:nvPicPr>
        <p:blipFill rotWithShape="1">
          <a:blip r:embed="rId5">
            <a:extLst>
              <a:ext uri="{28A0092B-C50C-407E-A947-70E740481C1C}">
                <a14:useLocalDpi xmlns:a14="http://schemas.microsoft.com/office/drawing/2010/main" xmlns="" val="0"/>
              </a:ext>
            </a:extLst>
          </a:blip>
          <a:srcRect t="8289"/>
          <a:stretch>
            <a:fillRect/>
          </a:stretch>
        </p:blipFill>
        <p:spPr bwMode="auto">
          <a:xfrm>
            <a:off x="10575870" y="6358854"/>
            <a:ext cx="1616130" cy="422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Metin kutusu 6"/>
          <p:cNvSpPr txBox="1"/>
          <p:nvPr/>
        </p:nvSpPr>
        <p:spPr>
          <a:xfrm>
            <a:off x="7328257" y="616144"/>
            <a:ext cx="5275385" cy="338554"/>
          </a:xfrm>
          <a:prstGeom prst="rect">
            <a:avLst/>
          </a:prstGeom>
          <a:noFill/>
        </p:spPr>
        <p:txBody>
          <a:bodyPr wrap="square" rtlCol="0">
            <a:spAutoFit/>
          </a:bodyPr>
          <a:lstStyle/>
          <a:p>
            <a:r>
              <a:rPr lang="tr-TR" sz="1600" dirty="0" err="1">
                <a:solidFill>
                  <a:srgbClr val="01236A"/>
                </a:solidFill>
              </a:rPr>
              <a:t>eTwinning</a:t>
            </a:r>
            <a:r>
              <a:rPr lang="tr-TR" sz="1600" dirty="0">
                <a:solidFill>
                  <a:srgbClr val="01236A"/>
                </a:solidFill>
              </a:rPr>
              <a:t> Bakırköy </a:t>
            </a:r>
            <a:r>
              <a:rPr lang="tr-TR" sz="1600" dirty="0" err="1">
                <a:solidFill>
                  <a:srgbClr val="01236A"/>
                </a:solidFill>
              </a:rPr>
              <a:t>Webinarları</a:t>
            </a:r>
            <a:r>
              <a:rPr lang="tr-TR" sz="1600" dirty="0">
                <a:solidFill>
                  <a:srgbClr val="01236A"/>
                </a:solidFill>
              </a:rPr>
              <a:t> </a:t>
            </a:r>
          </a:p>
        </p:txBody>
      </p:sp>
      <p:sp>
        <p:nvSpPr>
          <p:cNvPr id="9" name="Rectangle 7"/>
          <p:cNvSpPr>
            <a:spLocks noChangeArrowheads="1"/>
          </p:cNvSpPr>
          <p:nvPr/>
        </p:nvSpPr>
        <p:spPr bwMode="auto">
          <a:xfrm>
            <a:off x="0" y="0"/>
            <a:ext cx="228600" cy="2286000"/>
          </a:xfrm>
          <a:prstGeom prst="rect">
            <a:avLst/>
          </a:prstGeom>
          <a:solidFill>
            <a:srgbClr val="FFFF00"/>
          </a:solidFill>
          <a:ln>
            <a:noFill/>
          </a:ln>
          <a:effectLst/>
        </p:spPr>
        <p:txBody>
          <a:bodyPr wrap="none" anchor="ctr"/>
          <a:lstStyle/>
          <a:p>
            <a:pPr algn="ctr"/>
            <a:endParaRPr lang="tr-TR" altLang="tr-TR" sz="2400">
              <a:latin typeface="Times New Roman" panose="02020603050405020304" pitchFamily="18" charset="0"/>
            </a:endParaRPr>
          </a:p>
        </p:txBody>
      </p:sp>
      <p:sp>
        <p:nvSpPr>
          <p:cNvPr id="10" name="Rectangle 9"/>
          <p:cNvSpPr>
            <a:spLocks noChangeArrowheads="1"/>
          </p:cNvSpPr>
          <p:nvPr/>
        </p:nvSpPr>
        <p:spPr bwMode="auto">
          <a:xfrm>
            <a:off x="0" y="2286000"/>
            <a:ext cx="228600" cy="2286000"/>
          </a:xfrm>
          <a:prstGeom prst="rect">
            <a:avLst/>
          </a:prstGeom>
          <a:solidFill>
            <a:srgbClr val="002060"/>
          </a:solidFill>
          <a:ln>
            <a:noFill/>
          </a:ln>
          <a:effectLst/>
        </p:spPr>
        <p:txBody>
          <a:bodyPr wrap="none" anchor="ctr"/>
          <a:lstStyle/>
          <a:p>
            <a:pPr algn="ctr"/>
            <a:endParaRPr lang="tr-TR" altLang="tr-TR" sz="2400">
              <a:latin typeface="Times New Roman" panose="02020603050405020304" pitchFamily="18" charset="0"/>
            </a:endParaRPr>
          </a:p>
        </p:txBody>
      </p:sp>
      <p:sp>
        <p:nvSpPr>
          <p:cNvPr id="11" name="Rectangle 10"/>
          <p:cNvSpPr>
            <a:spLocks noChangeArrowheads="1"/>
          </p:cNvSpPr>
          <p:nvPr/>
        </p:nvSpPr>
        <p:spPr bwMode="auto">
          <a:xfrm>
            <a:off x="0" y="4572000"/>
            <a:ext cx="228600" cy="2286000"/>
          </a:xfrm>
          <a:prstGeom prst="rect">
            <a:avLst/>
          </a:prstGeom>
          <a:solidFill>
            <a:schemeClr val="accent4"/>
          </a:solidFill>
          <a:ln>
            <a:noFill/>
          </a:ln>
          <a:effectLst/>
        </p:spPr>
        <p:txBody>
          <a:bodyPr wrap="none" anchor="ctr"/>
          <a:lstStyle/>
          <a:p>
            <a:pPr algn="ctr"/>
            <a:endParaRPr lang="tr-TR" altLang="tr-TR" sz="2400">
              <a:latin typeface="Times New Roman" panose="02020603050405020304" pitchFamily="18" charset="0"/>
            </a:endParaRPr>
          </a:p>
        </p:txBody>
      </p:sp>
      <p:grpSp>
        <p:nvGrpSpPr>
          <p:cNvPr id="12" name="Grup 11"/>
          <p:cNvGrpSpPr/>
          <p:nvPr/>
        </p:nvGrpSpPr>
        <p:grpSpPr>
          <a:xfrm>
            <a:off x="6998677" y="960120"/>
            <a:ext cx="5193323" cy="60984"/>
            <a:chOff x="7157258" y="960120"/>
            <a:chExt cx="5034742" cy="58188"/>
          </a:xfrm>
        </p:grpSpPr>
        <p:sp>
          <p:nvSpPr>
            <p:cNvPr id="13" name="Dikdörtgen 12"/>
            <p:cNvSpPr/>
            <p:nvPr/>
          </p:nvSpPr>
          <p:spPr>
            <a:xfrm>
              <a:off x="7157258" y="960120"/>
              <a:ext cx="5034742" cy="58188"/>
            </a:xfrm>
            <a:prstGeom prst="rect">
              <a:avLst/>
            </a:prstGeom>
            <a:solidFill>
              <a:srgbClr val="230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14" name="Dikdörtgen 13"/>
            <p:cNvSpPr/>
            <p:nvPr/>
          </p:nvSpPr>
          <p:spPr>
            <a:xfrm flipV="1">
              <a:off x="9210501" y="960120"/>
              <a:ext cx="1645920" cy="5818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grpSp>
      <p:sp>
        <p:nvSpPr>
          <p:cNvPr id="15" name="Dikdörtgen 14"/>
          <p:cNvSpPr/>
          <p:nvPr/>
        </p:nvSpPr>
        <p:spPr>
          <a:xfrm>
            <a:off x="238895" y="6215040"/>
            <a:ext cx="11953105" cy="45719"/>
          </a:xfrm>
          <a:prstGeom prst="rect">
            <a:avLst/>
          </a:prstGeom>
          <a:solidFill>
            <a:srgbClr val="012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38895" y="162652"/>
            <a:ext cx="2773323" cy="1899422"/>
          </a:xfrm>
          <a:prstGeom prst="rect">
            <a:avLst/>
          </a:prstGeom>
        </p:spPr>
      </p:pic>
      <p:pic>
        <p:nvPicPr>
          <p:cNvPr id="17" name="Resim 16">
            <a:extLst>
              <a:ext uri="{FF2B5EF4-FFF2-40B4-BE49-F238E27FC236}">
                <a16:creationId xmlns:a16="http://schemas.microsoft.com/office/drawing/2014/main" xmlns="" id="{38EBAD7A-8B93-4D11-A995-A0F3500AC415}"/>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4544639" y="-397956"/>
            <a:ext cx="1994825" cy="2460030"/>
          </a:xfrm>
          <a:prstGeom prst="rect">
            <a:avLst/>
          </a:prstGeom>
        </p:spPr>
      </p:pic>
      <p:sp>
        <p:nvSpPr>
          <p:cNvPr id="18" name="Metin kutusu 17">
            <a:extLst>
              <a:ext uri="{FF2B5EF4-FFF2-40B4-BE49-F238E27FC236}">
                <a16:creationId xmlns:a16="http://schemas.microsoft.com/office/drawing/2014/main" xmlns="" id="{551B865A-7DDD-4235-83EE-B9DC9607320B}"/>
              </a:ext>
            </a:extLst>
          </p:cNvPr>
          <p:cNvSpPr txBox="1"/>
          <p:nvPr/>
        </p:nvSpPr>
        <p:spPr>
          <a:xfrm>
            <a:off x="4465474" y="1536154"/>
            <a:ext cx="2153154" cy="523220"/>
          </a:xfrm>
          <a:prstGeom prst="rect">
            <a:avLst/>
          </a:prstGeom>
          <a:noFill/>
        </p:spPr>
        <p:txBody>
          <a:bodyPr wrap="none" rtlCol="0">
            <a:spAutoFit/>
          </a:bodyPr>
          <a:lstStyle/>
          <a:p>
            <a:pPr algn="ctr"/>
            <a:r>
              <a:rPr lang="tr-TR" sz="1400" dirty="0">
                <a:solidFill>
                  <a:srgbClr val="FF0000"/>
                </a:solidFill>
              </a:rPr>
              <a:t>Bakırköy </a:t>
            </a:r>
          </a:p>
          <a:p>
            <a:pPr algn="ctr"/>
            <a:r>
              <a:rPr lang="tr-TR" sz="1400" dirty="0">
                <a:solidFill>
                  <a:srgbClr val="FF0000"/>
                </a:solidFill>
              </a:rPr>
              <a:t>İlçe Milli Eğitim Müdürlüğü</a:t>
            </a:r>
          </a:p>
        </p:txBody>
      </p:sp>
      <p:pic>
        <p:nvPicPr>
          <p:cNvPr id="20" name="Resim 19">
            <a:extLst>
              <a:ext uri="{FF2B5EF4-FFF2-40B4-BE49-F238E27FC236}">
                <a16:creationId xmlns:a16="http://schemas.microsoft.com/office/drawing/2014/main" xmlns="" id="{2E8B248D-8211-4415-A2F4-9087C47F1B3B}"/>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06152" y="6058295"/>
            <a:ext cx="714876" cy="925134"/>
          </a:xfrm>
          <a:prstGeom prst="rect">
            <a:avLst/>
          </a:prstGeom>
        </p:spPr>
      </p:pic>
      <p:sp>
        <p:nvSpPr>
          <p:cNvPr id="24" name="Metin kutusu 23">
            <a:extLst>
              <a:ext uri="{FF2B5EF4-FFF2-40B4-BE49-F238E27FC236}">
                <a16:creationId xmlns:a16="http://schemas.microsoft.com/office/drawing/2014/main" xmlns="" id="{F12A5327-6F4D-4A35-A644-AEDF0ADD09B0}"/>
              </a:ext>
            </a:extLst>
          </p:cNvPr>
          <p:cNvSpPr txBox="1"/>
          <p:nvPr/>
        </p:nvSpPr>
        <p:spPr>
          <a:xfrm>
            <a:off x="-1431950" y="6280624"/>
            <a:ext cx="6304934" cy="461665"/>
          </a:xfrm>
          <a:prstGeom prst="rect">
            <a:avLst/>
          </a:prstGeom>
          <a:noFill/>
        </p:spPr>
        <p:txBody>
          <a:bodyPr wrap="square">
            <a:spAutoFit/>
          </a:bodyPr>
          <a:lstStyle/>
          <a:p>
            <a:pPr algn="ctr"/>
            <a:r>
              <a:rPr lang="tr-TR" sz="1200" dirty="0">
                <a:solidFill>
                  <a:srgbClr val="FF0000"/>
                </a:solidFill>
              </a:rPr>
              <a:t>Bakırköy </a:t>
            </a:r>
          </a:p>
          <a:p>
            <a:pPr algn="ctr"/>
            <a:r>
              <a:rPr lang="tr-TR" sz="1200" dirty="0">
                <a:solidFill>
                  <a:srgbClr val="FF0000"/>
                </a:solidFill>
              </a:rPr>
              <a:t>İlçe Milli Eğitim Müdürlüğü</a:t>
            </a:r>
          </a:p>
        </p:txBody>
      </p:sp>
      <p:pic>
        <p:nvPicPr>
          <p:cNvPr id="22" name="Picture 4"/>
          <p:cNvPicPr/>
          <p:nvPr/>
        </p:nvPicPr>
        <p:blipFill>
          <a:blip r:embed="rId9"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9706706" y="3516923"/>
            <a:ext cx="2236763" cy="2113683"/>
          </a:xfrm>
          <a:prstGeom prst="rect">
            <a:avLst/>
          </a:prstGeom>
          <a:noFill/>
          <a:ln>
            <a:noFill/>
          </a:ln>
          <a:extLst>
            <a:ext uri="{909E8E84-426E-40DD-AFC4-6F175D3DCCD1}">
              <a14:hiddenFill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solidFill>
                  <a:srgbClr val="FFFFFF"/>
                </a:solidFill>
              </a14:hiddenFill>
            </a:ext>
            <a:ext uri="{91240B29-F687-4F45-9708-019B960494DF}">
              <a14:hiddenLine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w="9525">
                <a:solidFill>
                  <a:srgbClr val="000000"/>
                </a:solidFill>
                <a:miter lim="800000"/>
                <a:headEnd/>
                <a:tailEnd/>
              </a14:hiddenLine>
            </a:ext>
          </a:extLst>
        </p:spPr>
      </p:pic>
      <p:sp>
        <p:nvSpPr>
          <p:cNvPr id="23" name="22 Dikdörtgen"/>
          <p:cNvSpPr/>
          <p:nvPr/>
        </p:nvSpPr>
        <p:spPr>
          <a:xfrm>
            <a:off x="4220111" y="3671668"/>
            <a:ext cx="4792787" cy="341632"/>
          </a:xfrm>
          <a:prstGeom prst="rect">
            <a:avLst/>
          </a:prstGeom>
        </p:spPr>
        <p:txBody>
          <a:bodyPr wrap="square">
            <a:spAutoFit/>
          </a:bodyPr>
          <a:lstStyle/>
          <a:p>
            <a:pPr algn="ctr">
              <a:lnSpc>
                <a:spcPct val="90000"/>
              </a:lnSpc>
              <a:spcBef>
                <a:spcPts val="0"/>
              </a:spcBef>
              <a:buSzPct val="25000"/>
            </a:pPr>
            <a:r>
              <a:rPr lang="tr-TR" b="1" dirty="0" smtClean="0">
                <a:solidFill>
                  <a:srgbClr val="2D296F"/>
                </a:solidFill>
                <a:latin typeface="Cantarell"/>
                <a:ea typeface="Cantarell"/>
                <a:cs typeface="Cantarell"/>
                <a:sym typeface="Cantarell"/>
              </a:rPr>
              <a:t>ATAKÖY CUMHURİYET ANADOLU LİSESİ </a:t>
            </a:r>
          </a:p>
        </p:txBody>
      </p:sp>
      <p:pic>
        <p:nvPicPr>
          <p:cNvPr id="1026" name="Picture 2" descr="C:\Users\GOKSEVI\Desktop\BENİM MATEMATİKÇİM eTwinning Projesi_files\s.webp"/>
          <p:cNvPicPr>
            <a:picLocks noChangeAspect="1" noChangeArrowheads="1"/>
          </p:cNvPicPr>
          <p:nvPr/>
        </p:nvPicPr>
        <p:blipFill>
          <a:blip r:embed="rId10"/>
          <a:srcRect/>
          <a:stretch>
            <a:fillRect/>
          </a:stretch>
        </p:blipFill>
        <p:spPr bwMode="auto">
          <a:xfrm>
            <a:off x="225082" y="3048000"/>
            <a:ext cx="3810000" cy="3810000"/>
          </a:xfrm>
          <a:prstGeom prst="rect">
            <a:avLst/>
          </a:prstGeom>
          <a:noFill/>
        </p:spPr>
      </p:pic>
    </p:spTree>
    <p:custDataLst>
      <p:tags r:id="rId1"/>
    </p:custDataLst>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558742" y="0"/>
            <a:ext cx="856211" cy="689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Resim 1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46355" y="6351461"/>
            <a:ext cx="1431267" cy="429812"/>
          </a:xfrm>
          <a:prstGeom prst="rect">
            <a:avLst/>
          </a:prstGeom>
        </p:spPr>
      </p:pic>
      <p:pic>
        <p:nvPicPr>
          <p:cNvPr id="20" name="Picture 11"/>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8289"/>
          <a:stretch>
            <a:fillRect/>
          </a:stretch>
        </p:blipFill>
        <p:spPr bwMode="auto">
          <a:xfrm>
            <a:off x="10575870" y="6358854"/>
            <a:ext cx="1616130" cy="422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7"/>
          <p:cNvSpPr>
            <a:spLocks noChangeArrowheads="1"/>
          </p:cNvSpPr>
          <p:nvPr/>
        </p:nvSpPr>
        <p:spPr bwMode="auto">
          <a:xfrm>
            <a:off x="0" y="0"/>
            <a:ext cx="228600" cy="2286000"/>
          </a:xfrm>
          <a:prstGeom prst="rect">
            <a:avLst/>
          </a:prstGeom>
          <a:solidFill>
            <a:srgbClr val="FFFF00"/>
          </a:solidFill>
          <a:ln>
            <a:noFill/>
          </a:ln>
          <a:effectLst/>
        </p:spPr>
        <p:txBody>
          <a:bodyPr wrap="none" anchor="ctr"/>
          <a:lstStyle/>
          <a:p>
            <a:pPr algn="ctr"/>
            <a:endParaRPr lang="tr-TR" altLang="tr-TR" sz="2400">
              <a:latin typeface="Times New Roman" panose="02020603050405020304" pitchFamily="18" charset="0"/>
            </a:endParaRPr>
          </a:p>
        </p:txBody>
      </p:sp>
      <p:sp>
        <p:nvSpPr>
          <p:cNvPr id="24" name="Rectangle 9"/>
          <p:cNvSpPr>
            <a:spLocks noChangeArrowheads="1"/>
          </p:cNvSpPr>
          <p:nvPr/>
        </p:nvSpPr>
        <p:spPr bwMode="auto">
          <a:xfrm>
            <a:off x="0" y="2286000"/>
            <a:ext cx="228600" cy="2286000"/>
          </a:xfrm>
          <a:prstGeom prst="rect">
            <a:avLst/>
          </a:prstGeom>
          <a:solidFill>
            <a:srgbClr val="002060"/>
          </a:solidFill>
          <a:ln>
            <a:noFill/>
          </a:ln>
          <a:effectLst/>
        </p:spPr>
        <p:txBody>
          <a:bodyPr wrap="none" anchor="ctr"/>
          <a:lstStyle/>
          <a:p>
            <a:pPr algn="ctr"/>
            <a:endParaRPr lang="tr-TR" altLang="tr-TR" sz="2400">
              <a:latin typeface="Times New Roman" panose="02020603050405020304" pitchFamily="18" charset="0"/>
            </a:endParaRPr>
          </a:p>
        </p:txBody>
      </p:sp>
      <p:sp>
        <p:nvSpPr>
          <p:cNvPr id="25" name="Rectangle 10"/>
          <p:cNvSpPr>
            <a:spLocks noChangeArrowheads="1"/>
          </p:cNvSpPr>
          <p:nvPr/>
        </p:nvSpPr>
        <p:spPr bwMode="auto">
          <a:xfrm>
            <a:off x="0" y="4572000"/>
            <a:ext cx="228600" cy="2286000"/>
          </a:xfrm>
          <a:prstGeom prst="rect">
            <a:avLst/>
          </a:prstGeom>
          <a:solidFill>
            <a:schemeClr val="accent4"/>
          </a:solidFill>
          <a:ln>
            <a:noFill/>
          </a:ln>
          <a:effectLst/>
        </p:spPr>
        <p:txBody>
          <a:bodyPr wrap="none" anchor="ctr"/>
          <a:lstStyle/>
          <a:p>
            <a:pPr algn="ctr"/>
            <a:endParaRPr lang="tr-TR" altLang="tr-TR" sz="2400">
              <a:latin typeface="Times New Roman" panose="02020603050405020304" pitchFamily="18" charset="0"/>
            </a:endParaRPr>
          </a:p>
        </p:txBody>
      </p:sp>
      <p:grpSp>
        <p:nvGrpSpPr>
          <p:cNvPr id="4" name="Grup 25"/>
          <p:cNvGrpSpPr/>
          <p:nvPr/>
        </p:nvGrpSpPr>
        <p:grpSpPr>
          <a:xfrm>
            <a:off x="6998677" y="960120"/>
            <a:ext cx="5193323" cy="60984"/>
            <a:chOff x="7157258" y="960120"/>
            <a:chExt cx="5034742" cy="58188"/>
          </a:xfrm>
        </p:grpSpPr>
        <p:sp>
          <p:nvSpPr>
            <p:cNvPr id="27" name="Dikdörtgen 26"/>
            <p:cNvSpPr/>
            <p:nvPr/>
          </p:nvSpPr>
          <p:spPr>
            <a:xfrm>
              <a:off x="7157258" y="960120"/>
              <a:ext cx="5034742" cy="58188"/>
            </a:xfrm>
            <a:prstGeom prst="rect">
              <a:avLst/>
            </a:prstGeom>
            <a:solidFill>
              <a:srgbClr val="230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28" name="Dikdörtgen 27"/>
            <p:cNvSpPr/>
            <p:nvPr/>
          </p:nvSpPr>
          <p:spPr>
            <a:xfrm flipV="1">
              <a:off x="9210501" y="960120"/>
              <a:ext cx="1645920" cy="5818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grpSp>
      <p:sp>
        <p:nvSpPr>
          <p:cNvPr id="29" name="Dikdörtgen 28"/>
          <p:cNvSpPr/>
          <p:nvPr/>
        </p:nvSpPr>
        <p:spPr>
          <a:xfrm>
            <a:off x="238895" y="6215040"/>
            <a:ext cx="11953105" cy="45719"/>
          </a:xfrm>
          <a:prstGeom prst="rect">
            <a:avLst/>
          </a:prstGeom>
          <a:solidFill>
            <a:srgbClr val="012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p:cNvSpPr txBox="1"/>
          <p:nvPr/>
        </p:nvSpPr>
        <p:spPr>
          <a:xfrm>
            <a:off x="1453019" y="942535"/>
            <a:ext cx="1487130" cy="523220"/>
          </a:xfrm>
          <a:prstGeom prst="rect">
            <a:avLst/>
          </a:prstGeom>
          <a:noFill/>
        </p:spPr>
        <p:txBody>
          <a:bodyPr wrap="square" rtlCol="0">
            <a:spAutoFit/>
          </a:bodyPr>
          <a:lstStyle/>
          <a:p>
            <a:r>
              <a:rPr lang="tr-TR" sz="2800" b="1" dirty="0"/>
              <a:t> </a:t>
            </a:r>
          </a:p>
        </p:txBody>
      </p:sp>
      <p:sp>
        <p:nvSpPr>
          <p:cNvPr id="16" name="Metin kutusu 15"/>
          <p:cNvSpPr txBox="1"/>
          <p:nvPr/>
        </p:nvSpPr>
        <p:spPr>
          <a:xfrm>
            <a:off x="7328257" y="616144"/>
            <a:ext cx="5275385" cy="338554"/>
          </a:xfrm>
          <a:prstGeom prst="rect">
            <a:avLst/>
          </a:prstGeom>
          <a:noFill/>
        </p:spPr>
        <p:txBody>
          <a:bodyPr wrap="square" rtlCol="0">
            <a:spAutoFit/>
          </a:bodyPr>
          <a:lstStyle/>
          <a:p>
            <a:r>
              <a:rPr lang="tr-TR" sz="1600" dirty="0" err="1">
                <a:solidFill>
                  <a:srgbClr val="01236A"/>
                </a:solidFill>
              </a:rPr>
              <a:t>eTwinning</a:t>
            </a:r>
            <a:r>
              <a:rPr lang="tr-TR" sz="1600" dirty="0">
                <a:solidFill>
                  <a:srgbClr val="01236A"/>
                </a:solidFill>
              </a:rPr>
              <a:t> Bakırköy </a:t>
            </a:r>
            <a:r>
              <a:rPr lang="tr-TR" sz="1600" dirty="0" err="1">
                <a:solidFill>
                  <a:srgbClr val="01236A"/>
                </a:solidFill>
              </a:rPr>
              <a:t>Webinarları</a:t>
            </a:r>
            <a:endParaRPr lang="tr-TR" sz="1600" dirty="0">
              <a:solidFill>
                <a:srgbClr val="01236A"/>
              </a:solidFill>
            </a:endParaRPr>
          </a:p>
        </p:txBody>
      </p:sp>
      <p:sp>
        <p:nvSpPr>
          <p:cNvPr id="3" name="Metin kutusu 2"/>
          <p:cNvSpPr txBox="1"/>
          <p:nvPr/>
        </p:nvSpPr>
        <p:spPr>
          <a:xfrm>
            <a:off x="8138160" y="4441371"/>
            <a:ext cx="3814354" cy="923330"/>
          </a:xfrm>
          <a:prstGeom prst="rect">
            <a:avLst/>
          </a:prstGeom>
          <a:noFill/>
        </p:spPr>
        <p:txBody>
          <a:bodyPr wrap="square" rtlCol="0">
            <a:spAutoFit/>
          </a:bodyPr>
          <a:lstStyle/>
          <a:p>
            <a:r>
              <a:rPr lang="tr-TR" b="1" dirty="0" smtClean="0">
                <a:solidFill>
                  <a:srgbClr val="C00000"/>
                </a:solidFill>
              </a:rPr>
              <a:t>Proje ortaklarımız ve öğrencilerimizle birlikte Siber Zorbalık ve şiddet ile ilgili katıldığımız </a:t>
            </a:r>
            <a:r>
              <a:rPr lang="tr-TR" b="1" dirty="0" err="1" smtClean="0">
                <a:solidFill>
                  <a:srgbClr val="C00000"/>
                </a:solidFill>
              </a:rPr>
              <a:t>webinarımız</a:t>
            </a:r>
            <a:r>
              <a:rPr lang="tr-TR" b="1" dirty="0" smtClean="0">
                <a:solidFill>
                  <a:srgbClr val="C00000"/>
                </a:solidFill>
              </a:rPr>
              <a:t>. </a:t>
            </a:r>
          </a:p>
        </p:txBody>
      </p:sp>
      <p:sp>
        <p:nvSpPr>
          <p:cNvPr id="32" name="Metin kutusu 31"/>
          <p:cNvSpPr txBox="1"/>
          <p:nvPr/>
        </p:nvSpPr>
        <p:spPr>
          <a:xfrm rot="10800000" flipV="1">
            <a:off x="770710" y="4969706"/>
            <a:ext cx="2795450" cy="646331"/>
          </a:xfrm>
          <a:prstGeom prst="rect">
            <a:avLst/>
          </a:prstGeom>
          <a:noFill/>
        </p:spPr>
        <p:txBody>
          <a:bodyPr wrap="square" rtlCol="0">
            <a:spAutoFit/>
          </a:bodyPr>
          <a:lstStyle/>
          <a:p>
            <a:r>
              <a:rPr lang="tr-TR" b="1" dirty="0" smtClean="0">
                <a:solidFill>
                  <a:srgbClr val="C00000"/>
                </a:solidFill>
              </a:rPr>
              <a:t>Siber Zorbalık ve şiddet ile ilgili </a:t>
            </a:r>
            <a:r>
              <a:rPr lang="tr-TR" b="1" dirty="0" err="1" smtClean="0">
                <a:solidFill>
                  <a:srgbClr val="C00000"/>
                </a:solidFill>
              </a:rPr>
              <a:t>webinar</a:t>
            </a:r>
            <a:r>
              <a:rPr lang="tr-TR" b="1" dirty="0" smtClean="0">
                <a:solidFill>
                  <a:srgbClr val="C00000"/>
                </a:solidFill>
              </a:rPr>
              <a:t> afişimiz. </a:t>
            </a:r>
            <a:endParaRPr lang="tr-TR" b="1" dirty="0">
              <a:solidFill>
                <a:srgbClr val="C00000"/>
              </a:solidFill>
            </a:endParaRPr>
          </a:p>
        </p:txBody>
      </p:sp>
      <p:pic>
        <p:nvPicPr>
          <p:cNvPr id="35" name="Resim 34">
            <a:extLst>
              <a:ext uri="{FF2B5EF4-FFF2-40B4-BE49-F238E27FC236}">
                <a16:creationId xmlns:a16="http://schemas.microsoft.com/office/drawing/2014/main" xmlns="" id="{9743203B-D89F-401C-8CB0-D09C26C7D561}"/>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38895" y="6215040"/>
            <a:ext cx="560327" cy="725129"/>
          </a:xfrm>
          <a:prstGeom prst="rect">
            <a:avLst/>
          </a:prstGeom>
        </p:spPr>
      </p:pic>
      <p:sp>
        <p:nvSpPr>
          <p:cNvPr id="36" name="Metin kutusu 35">
            <a:extLst>
              <a:ext uri="{FF2B5EF4-FFF2-40B4-BE49-F238E27FC236}">
                <a16:creationId xmlns:a16="http://schemas.microsoft.com/office/drawing/2014/main" xmlns="" id="{E2A27304-CDA3-4057-A8C0-5F8D38513683}"/>
              </a:ext>
            </a:extLst>
          </p:cNvPr>
          <p:cNvSpPr txBox="1"/>
          <p:nvPr/>
        </p:nvSpPr>
        <p:spPr>
          <a:xfrm>
            <a:off x="0" y="6298139"/>
            <a:ext cx="3253704" cy="461665"/>
          </a:xfrm>
          <a:prstGeom prst="rect">
            <a:avLst/>
          </a:prstGeom>
          <a:noFill/>
        </p:spPr>
        <p:txBody>
          <a:bodyPr wrap="square">
            <a:spAutoFit/>
          </a:bodyPr>
          <a:lstStyle/>
          <a:p>
            <a:pPr algn="ctr"/>
            <a:r>
              <a:rPr lang="tr-TR" sz="1200" dirty="0">
                <a:solidFill>
                  <a:srgbClr val="FF0000"/>
                </a:solidFill>
              </a:rPr>
              <a:t>Bakırköy </a:t>
            </a:r>
          </a:p>
          <a:p>
            <a:pPr algn="ctr"/>
            <a:r>
              <a:rPr lang="tr-TR" sz="1200" dirty="0">
                <a:solidFill>
                  <a:srgbClr val="FF0000"/>
                </a:solidFill>
              </a:rPr>
              <a:t>İlçe Milli Eğitim Müdürlüğü</a:t>
            </a:r>
          </a:p>
        </p:txBody>
      </p:sp>
      <p:pic>
        <p:nvPicPr>
          <p:cNvPr id="2050" name="Picture 2" descr="C:\Users\GOKSEVI\Desktop\İLÇE SUNUMU 2\c47ddf91a_opt (1).jpeg"/>
          <p:cNvPicPr>
            <a:picLocks noChangeAspect="1" noChangeArrowheads="1"/>
          </p:cNvPicPr>
          <p:nvPr/>
        </p:nvPicPr>
        <p:blipFill>
          <a:blip r:embed="rId5"/>
          <a:srcRect/>
          <a:stretch>
            <a:fillRect/>
          </a:stretch>
        </p:blipFill>
        <p:spPr bwMode="auto">
          <a:xfrm>
            <a:off x="598714" y="1014547"/>
            <a:ext cx="3810000" cy="3810000"/>
          </a:xfrm>
          <a:prstGeom prst="rect">
            <a:avLst/>
          </a:prstGeom>
          <a:noFill/>
        </p:spPr>
      </p:pic>
      <p:pic>
        <p:nvPicPr>
          <p:cNvPr id="2051" name="Picture 3" descr="C:\Users\GOKSEVI\Desktop\İLÇE SUNUMU 2\c5836ce02_opt.jpeg"/>
          <p:cNvPicPr>
            <a:picLocks noChangeAspect="1" noChangeArrowheads="1"/>
          </p:cNvPicPr>
          <p:nvPr/>
        </p:nvPicPr>
        <p:blipFill>
          <a:blip r:embed="rId6"/>
          <a:srcRect/>
          <a:stretch>
            <a:fillRect/>
          </a:stretch>
        </p:blipFill>
        <p:spPr bwMode="auto">
          <a:xfrm>
            <a:off x="4943566" y="1166222"/>
            <a:ext cx="2540000" cy="3131457"/>
          </a:xfrm>
          <a:prstGeom prst="rect">
            <a:avLst/>
          </a:prstGeom>
          <a:noFill/>
        </p:spPr>
      </p:pic>
      <p:pic>
        <p:nvPicPr>
          <p:cNvPr id="2052" name="Picture 4" descr="C:\Users\GOKSEVI\Desktop\İLÇE SUNUMU 2\c5a8515c0 (1).jpg"/>
          <p:cNvPicPr>
            <a:picLocks noChangeAspect="1" noChangeArrowheads="1"/>
          </p:cNvPicPr>
          <p:nvPr/>
        </p:nvPicPr>
        <p:blipFill>
          <a:blip r:embed="rId7" cstate="print"/>
          <a:srcRect/>
          <a:stretch>
            <a:fillRect/>
          </a:stretch>
        </p:blipFill>
        <p:spPr bwMode="auto">
          <a:xfrm>
            <a:off x="8084820" y="1054826"/>
            <a:ext cx="3394710" cy="3394710"/>
          </a:xfrm>
          <a:prstGeom prst="rect">
            <a:avLst/>
          </a:prstGeom>
          <a:noFill/>
        </p:spPr>
      </p:pic>
      <p:sp>
        <p:nvSpPr>
          <p:cNvPr id="26" name="25 Dikdörtgen"/>
          <p:cNvSpPr/>
          <p:nvPr/>
        </p:nvSpPr>
        <p:spPr>
          <a:xfrm rot="10800000" flipV="1">
            <a:off x="4767941" y="4550886"/>
            <a:ext cx="2926081" cy="923330"/>
          </a:xfrm>
          <a:prstGeom prst="rect">
            <a:avLst/>
          </a:prstGeom>
        </p:spPr>
        <p:txBody>
          <a:bodyPr wrap="square">
            <a:spAutoFit/>
          </a:bodyPr>
          <a:lstStyle/>
          <a:p>
            <a:r>
              <a:rPr lang="tr-TR" b="1" dirty="0" smtClean="0">
                <a:solidFill>
                  <a:srgbClr val="C00000"/>
                </a:solidFill>
              </a:rPr>
              <a:t>İnternet ve sosyal medyada zorbalığa karşı neler yapabileceğimizi öğrendik.</a:t>
            </a:r>
            <a:endParaRPr lang="tr-TR" dirty="0"/>
          </a:p>
        </p:txBody>
      </p:sp>
    </p:spTree>
    <p:extLst>
      <p:ext uri="{BB962C8B-B14F-4D97-AF65-F5344CB8AC3E}">
        <p14:creationId xmlns:p14="http://schemas.microsoft.com/office/powerpoint/2010/main" xmlns="" val="2495520927"/>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558742" y="0"/>
            <a:ext cx="856211" cy="689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Resim 1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46355" y="6351461"/>
            <a:ext cx="1431267" cy="429812"/>
          </a:xfrm>
          <a:prstGeom prst="rect">
            <a:avLst/>
          </a:prstGeom>
        </p:spPr>
      </p:pic>
      <p:pic>
        <p:nvPicPr>
          <p:cNvPr id="20" name="Picture 11"/>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8289"/>
          <a:stretch>
            <a:fillRect/>
          </a:stretch>
        </p:blipFill>
        <p:spPr bwMode="auto">
          <a:xfrm>
            <a:off x="10575870" y="6358854"/>
            <a:ext cx="1616130" cy="422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7"/>
          <p:cNvSpPr>
            <a:spLocks noChangeArrowheads="1"/>
          </p:cNvSpPr>
          <p:nvPr/>
        </p:nvSpPr>
        <p:spPr bwMode="auto">
          <a:xfrm>
            <a:off x="0" y="0"/>
            <a:ext cx="228600" cy="2286000"/>
          </a:xfrm>
          <a:prstGeom prst="rect">
            <a:avLst/>
          </a:prstGeom>
          <a:solidFill>
            <a:srgbClr val="FFFF00"/>
          </a:solidFill>
          <a:ln>
            <a:noFill/>
          </a:ln>
          <a:effectLst/>
        </p:spPr>
        <p:txBody>
          <a:bodyPr wrap="none" anchor="ctr"/>
          <a:lstStyle/>
          <a:p>
            <a:pPr algn="ctr"/>
            <a:endParaRPr lang="tr-TR" altLang="tr-TR" sz="2400">
              <a:latin typeface="Times New Roman" panose="02020603050405020304" pitchFamily="18" charset="0"/>
            </a:endParaRPr>
          </a:p>
        </p:txBody>
      </p:sp>
      <p:sp>
        <p:nvSpPr>
          <p:cNvPr id="24" name="Rectangle 9"/>
          <p:cNvSpPr>
            <a:spLocks noChangeArrowheads="1"/>
          </p:cNvSpPr>
          <p:nvPr/>
        </p:nvSpPr>
        <p:spPr bwMode="auto">
          <a:xfrm>
            <a:off x="0" y="2286000"/>
            <a:ext cx="228600" cy="2286000"/>
          </a:xfrm>
          <a:prstGeom prst="rect">
            <a:avLst/>
          </a:prstGeom>
          <a:solidFill>
            <a:srgbClr val="002060"/>
          </a:solidFill>
          <a:ln>
            <a:noFill/>
          </a:ln>
          <a:effectLst/>
        </p:spPr>
        <p:txBody>
          <a:bodyPr wrap="none" anchor="ctr"/>
          <a:lstStyle/>
          <a:p>
            <a:pPr algn="ctr"/>
            <a:endParaRPr lang="tr-TR" altLang="tr-TR" sz="2400">
              <a:latin typeface="Times New Roman" panose="02020603050405020304" pitchFamily="18" charset="0"/>
            </a:endParaRPr>
          </a:p>
        </p:txBody>
      </p:sp>
      <p:sp>
        <p:nvSpPr>
          <p:cNvPr id="25" name="Rectangle 10"/>
          <p:cNvSpPr>
            <a:spLocks noChangeArrowheads="1"/>
          </p:cNvSpPr>
          <p:nvPr/>
        </p:nvSpPr>
        <p:spPr bwMode="auto">
          <a:xfrm>
            <a:off x="0" y="4572000"/>
            <a:ext cx="228600" cy="2286000"/>
          </a:xfrm>
          <a:prstGeom prst="rect">
            <a:avLst/>
          </a:prstGeom>
          <a:solidFill>
            <a:schemeClr val="accent4"/>
          </a:solidFill>
          <a:ln>
            <a:noFill/>
          </a:ln>
          <a:effectLst/>
        </p:spPr>
        <p:txBody>
          <a:bodyPr wrap="none" anchor="ctr"/>
          <a:lstStyle/>
          <a:p>
            <a:pPr algn="ctr"/>
            <a:endParaRPr lang="tr-TR" altLang="tr-TR" sz="2400">
              <a:latin typeface="Times New Roman" panose="02020603050405020304" pitchFamily="18" charset="0"/>
            </a:endParaRPr>
          </a:p>
        </p:txBody>
      </p:sp>
      <p:grpSp>
        <p:nvGrpSpPr>
          <p:cNvPr id="4" name="Grup 25"/>
          <p:cNvGrpSpPr/>
          <p:nvPr/>
        </p:nvGrpSpPr>
        <p:grpSpPr>
          <a:xfrm>
            <a:off x="6998677" y="960120"/>
            <a:ext cx="5193323" cy="60984"/>
            <a:chOff x="7157258" y="960120"/>
            <a:chExt cx="5034742" cy="58188"/>
          </a:xfrm>
        </p:grpSpPr>
        <p:sp>
          <p:nvSpPr>
            <p:cNvPr id="27" name="Dikdörtgen 26"/>
            <p:cNvSpPr/>
            <p:nvPr/>
          </p:nvSpPr>
          <p:spPr>
            <a:xfrm>
              <a:off x="7157258" y="960120"/>
              <a:ext cx="5034742" cy="58188"/>
            </a:xfrm>
            <a:prstGeom prst="rect">
              <a:avLst/>
            </a:prstGeom>
            <a:solidFill>
              <a:srgbClr val="230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28" name="Dikdörtgen 27"/>
            <p:cNvSpPr/>
            <p:nvPr/>
          </p:nvSpPr>
          <p:spPr>
            <a:xfrm flipV="1">
              <a:off x="9210501" y="960120"/>
              <a:ext cx="1645920" cy="5818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grpSp>
      <p:sp>
        <p:nvSpPr>
          <p:cNvPr id="29" name="Dikdörtgen 28"/>
          <p:cNvSpPr/>
          <p:nvPr/>
        </p:nvSpPr>
        <p:spPr>
          <a:xfrm>
            <a:off x="238895" y="6215040"/>
            <a:ext cx="11953105" cy="45719"/>
          </a:xfrm>
          <a:prstGeom prst="rect">
            <a:avLst/>
          </a:prstGeom>
          <a:solidFill>
            <a:srgbClr val="012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p:cNvSpPr txBox="1"/>
          <p:nvPr/>
        </p:nvSpPr>
        <p:spPr>
          <a:xfrm>
            <a:off x="1453019" y="942535"/>
            <a:ext cx="1487130" cy="523220"/>
          </a:xfrm>
          <a:prstGeom prst="rect">
            <a:avLst/>
          </a:prstGeom>
          <a:noFill/>
        </p:spPr>
        <p:txBody>
          <a:bodyPr wrap="square" rtlCol="0">
            <a:spAutoFit/>
          </a:bodyPr>
          <a:lstStyle/>
          <a:p>
            <a:r>
              <a:rPr lang="tr-TR" sz="2800" b="1" dirty="0"/>
              <a:t> </a:t>
            </a:r>
          </a:p>
        </p:txBody>
      </p:sp>
      <p:sp>
        <p:nvSpPr>
          <p:cNvPr id="16" name="Metin kutusu 15"/>
          <p:cNvSpPr txBox="1"/>
          <p:nvPr/>
        </p:nvSpPr>
        <p:spPr>
          <a:xfrm>
            <a:off x="7328257" y="616144"/>
            <a:ext cx="5275385" cy="338554"/>
          </a:xfrm>
          <a:prstGeom prst="rect">
            <a:avLst/>
          </a:prstGeom>
          <a:noFill/>
        </p:spPr>
        <p:txBody>
          <a:bodyPr wrap="square" rtlCol="0">
            <a:spAutoFit/>
          </a:bodyPr>
          <a:lstStyle/>
          <a:p>
            <a:r>
              <a:rPr lang="tr-TR" sz="1600" dirty="0" err="1">
                <a:solidFill>
                  <a:srgbClr val="01236A"/>
                </a:solidFill>
              </a:rPr>
              <a:t>eTwinning</a:t>
            </a:r>
            <a:r>
              <a:rPr lang="tr-TR" sz="1600" dirty="0">
                <a:solidFill>
                  <a:srgbClr val="01236A"/>
                </a:solidFill>
              </a:rPr>
              <a:t> Bakırköy </a:t>
            </a:r>
            <a:r>
              <a:rPr lang="tr-TR" sz="1600" dirty="0" err="1">
                <a:solidFill>
                  <a:srgbClr val="01236A"/>
                </a:solidFill>
              </a:rPr>
              <a:t>Webinarları</a:t>
            </a:r>
            <a:endParaRPr lang="tr-TR" sz="1600" dirty="0">
              <a:solidFill>
                <a:srgbClr val="01236A"/>
              </a:solidFill>
            </a:endParaRPr>
          </a:p>
        </p:txBody>
      </p:sp>
      <p:pic>
        <p:nvPicPr>
          <p:cNvPr id="35" name="Resim 34">
            <a:extLst>
              <a:ext uri="{FF2B5EF4-FFF2-40B4-BE49-F238E27FC236}">
                <a16:creationId xmlns:a16="http://schemas.microsoft.com/office/drawing/2014/main" xmlns="" id="{9743203B-D89F-401C-8CB0-D09C26C7D561}"/>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38895" y="6215040"/>
            <a:ext cx="560327" cy="725129"/>
          </a:xfrm>
          <a:prstGeom prst="rect">
            <a:avLst/>
          </a:prstGeom>
        </p:spPr>
      </p:pic>
      <p:sp>
        <p:nvSpPr>
          <p:cNvPr id="36" name="Metin kutusu 35">
            <a:extLst>
              <a:ext uri="{FF2B5EF4-FFF2-40B4-BE49-F238E27FC236}">
                <a16:creationId xmlns:a16="http://schemas.microsoft.com/office/drawing/2014/main" xmlns="" id="{E2A27304-CDA3-4057-A8C0-5F8D38513683}"/>
              </a:ext>
            </a:extLst>
          </p:cNvPr>
          <p:cNvSpPr txBox="1"/>
          <p:nvPr/>
        </p:nvSpPr>
        <p:spPr>
          <a:xfrm>
            <a:off x="0" y="6298139"/>
            <a:ext cx="3253704" cy="461665"/>
          </a:xfrm>
          <a:prstGeom prst="rect">
            <a:avLst/>
          </a:prstGeom>
          <a:noFill/>
        </p:spPr>
        <p:txBody>
          <a:bodyPr wrap="square">
            <a:spAutoFit/>
          </a:bodyPr>
          <a:lstStyle/>
          <a:p>
            <a:pPr algn="ctr"/>
            <a:r>
              <a:rPr lang="tr-TR" sz="1200" dirty="0">
                <a:solidFill>
                  <a:srgbClr val="FF0000"/>
                </a:solidFill>
              </a:rPr>
              <a:t>Bakırköy </a:t>
            </a:r>
          </a:p>
          <a:p>
            <a:pPr algn="ctr"/>
            <a:r>
              <a:rPr lang="tr-TR" sz="1200" dirty="0">
                <a:solidFill>
                  <a:srgbClr val="FF0000"/>
                </a:solidFill>
              </a:rPr>
              <a:t>İlçe Milli Eğitim Müdürlüğü</a:t>
            </a:r>
          </a:p>
        </p:txBody>
      </p:sp>
      <p:pic>
        <p:nvPicPr>
          <p:cNvPr id="22" name="Picture 2" descr="https://twinspace.etwinning.net/files/collabspace/8/88/888/194888/images/b67d6c118_opt.jpg"/>
          <p:cNvPicPr>
            <a:picLocks noChangeAspect="1" noChangeArrowheads="1"/>
          </p:cNvPicPr>
          <p:nvPr/>
        </p:nvPicPr>
        <p:blipFill>
          <a:blip r:embed="rId5"/>
          <a:srcRect/>
          <a:stretch>
            <a:fillRect/>
          </a:stretch>
        </p:blipFill>
        <p:spPr bwMode="auto">
          <a:xfrm>
            <a:off x="665027" y="1097280"/>
            <a:ext cx="3810000" cy="3810000"/>
          </a:xfrm>
          <a:prstGeom prst="rect">
            <a:avLst/>
          </a:prstGeom>
          <a:noFill/>
        </p:spPr>
      </p:pic>
      <p:pic>
        <p:nvPicPr>
          <p:cNvPr id="30" name="Picture 4" descr="https://twinspace.etwinning.net/files/collabspace/8/88/888/194888/images/b9a396552_opt.jpg"/>
          <p:cNvPicPr>
            <a:picLocks noChangeAspect="1" noChangeArrowheads="1"/>
          </p:cNvPicPr>
          <p:nvPr/>
        </p:nvPicPr>
        <p:blipFill>
          <a:blip r:embed="rId6"/>
          <a:srcRect/>
          <a:stretch>
            <a:fillRect/>
          </a:stretch>
        </p:blipFill>
        <p:spPr bwMode="auto">
          <a:xfrm>
            <a:off x="5994673" y="1136469"/>
            <a:ext cx="3048000" cy="3810000"/>
          </a:xfrm>
          <a:prstGeom prst="rect">
            <a:avLst/>
          </a:prstGeom>
          <a:noFill/>
        </p:spPr>
      </p:pic>
      <p:sp>
        <p:nvSpPr>
          <p:cNvPr id="34" name="33 Metin kutusu"/>
          <p:cNvSpPr txBox="1"/>
          <p:nvPr/>
        </p:nvSpPr>
        <p:spPr>
          <a:xfrm>
            <a:off x="783771" y="4950823"/>
            <a:ext cx="3801292" cy="646331"/>
          </a:xfrm>
          <a:prstGeom prst="rect">
            <a:avLst/>
          </a:prstGeom>
          <a:noFill/>
        </p:spPr>
        <p:txBody>
          <a:bodyPr wrap="square" rtlCol="0">
            <a:spAutoFit/>
          </a:bodyPr>
          <a:lstStyle/>
          <a:p>
            <a:r>
              <a:rPr lang="tr-TR" b="1" dirty="0" smtClean="0">
                <a:solidFill>
                  <a:srgbClr val="FF0000"/>
                </a:solidFill>
              </a:rPr>
              <a:t>Öğrencilerimizin </a:t>
            </a:r>
            <a:r>
              <a:rPr lang="tr-TR" b="1" dirty="0" err="1" smtClean="0">
                <a:solidFill>
                  <a:srgbClr val="FF0000"/>
                </a:solidFill>
              </a:rPr>
              <a:t>eTwinning</a:t>
            </a:r>
            <a:r>
              <a:rPr lang="tr-TR" b="1" dirty="0" smtClean="0">
                <a:solidFill>
                  <a:srgbClr val="FF0000"/>
                </a:solidFill>
              </a:rPr>
              <a:t> okul panosu çalışmaları. </a:t>
            </a:r>
            <a:endParaRPr lang="tr-TR" b="1" dirty="0">
              <a:solidFill>
                <a:srgbClr val="FF0000"/>
              </a:solidFill>
            </a:endParaRPr>
          </a:p>
        </p:txBody>
      </p:sp>
      <p:sp>
        <p:nvSpPr>
          <p:cNvPr id="37" name="36 Dikdörtgen"/>
          <p:cNvSpPr/>
          <p:nvPr/>
        </p:nvSpPr>
        <p:spPr>
          <a:xfrm>
            <a:off x="5303520" y="5068389"/>
            <a:ext cx="5643154" cy="646331"/>
          </a:xfrm>
          <a:prstGeom prst="rect">
            <a:avLst/>
          </a:prstGeom>
        </p:spPr>
        <p:txBody>
          <a:bodyPr wrap="square">
            <a:spAutoFit/>
          </a:bodyPr>
          <a:lstStyle/>
          <a:p>
            <a:r>
              <a:rPr lang="tr-TR" b="1" dirty="0" smtClean="0">
                <a:solidFill>
                  <a:srgbClr val="FF0000"/>
                </a:solidFill>
              </a:rPr>
              <a:t>Öğrencilerimizle her hafta anketlerle belirlediğimiz bir matematikçinin hayatı ile ilgili belgesel izledik. </a:t>
            </a:r>
          </a:p>
        </p:txBody>
      </p:sp>
    </p:spTree>
    <p:extLst>
      <p:ext uri="{BB962C8B-B14F-4D97-AF65-F5344CB8AC3E}">
        <p14:creationId xmlns:p14="http://schemas.microsoft.com/office/powerpoint/2010/main" xmlns="" val="2495520927"/>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558742" y="0"/>
            <a:ext cx="856211" cy="689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Resim 1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46355" y="6351461"/>
            <a:ext cx="1431267" cy="429812"/>
          </a:xfrm>
          <a:prstGeom prst="rect">
            <a:avLst/>
          </a:prstGeom>
        </p:spPr>
      </p:pic>
      <p:pic>
        <p:nvPicPr>
          <p:cNvPr id="20" name="Picture 11"/>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8289"/>
          <a:stretch>
            <a:fillRect/>
          </a:stretch>
        </p:blipFill>
        <p:spPr bwMode="auto">
          <a:xfrm>
            <a:off x="10575870" y="6358854"/>
            <a:ext cx="1616130" cy="422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7"/>
          <p:cNvSpPr>
            <a:spLocks noChangeArrowheads="1"/>
          </p:cNvSpPr>
          <p:nvPr/>
        </p:nvSpPr>
        <p:spPr bwMode="auto">
          <a:xfrm>
            <a:off x="0" y="0"/>
            <a:ext cx="228600" cy="2286000"/>
          </a:xfrm>
          <a:prstGeom prst="rect">
            <a:avLst/>
          </a:prstGeom>
          <a:solidFill>
            <a:srgbClr val="FFFF00"/>
          </a:solidFill>
          <a:ln>
            <a:noFill/>
          </a:ln>
          <a:effectLst/>
        </p:spPr>
        <p:txBody>
          <a:bodyPr wrap="none" anchor="ctr"/>
          <a:lstStyle/>
          <a:p>
            <a:pPr algn="ctr"/>
            <a:endParaRPr lang="tr-TR" altLang="tr-TR" sz="2400">
              <a:latin typeface="Times New Roman" panose="02020603050405020304" pitchFamily="18" charset="0"/>
            </a:endParaRPr>
          </a:p>
        </p:txBody>
      </p:sp>
      <p:sp>
        <p:nvSpPr>
          <p:cNvPr id="24" name="Rectangle 9"/>
          <p:cNvSpPr>
            <a:spLocks noChangeArrowheads="1"/>
          </p:cNvSpPr>
          <p:nvPr/>
        </p:nvSpPr>
        <p:spPr bwMode="auto">
          <a:xfrm>
            <a:off x="0" y="2286000"/>
            <a:ext cx="228600" cy="2286000"/>
          </a:xfrm>
          <a:prstGeom prst="rect">
            <a:avLst/>
          </a:prstGeom>
          <a:solidFill>
            <a:srgbClr val="002060"/>
          </a:solidFill>
          <a:ln>
            <a:noFill/>
          </a:ln>
          <a:effectLst/>
        </p:spPr>
        <p:txBody>
          <a:bodyPr wrap="none" anchor="ctr"/>
          <a:lstStyle/>
          <a:p>
            <a:pPr algn="ctr"/>
            <a:endParaRPr lang="tr-TR" altLang="tr-TR" sz="2400">
              <a:latin typeface="Times New Roman" panose="02020603050405020304" pitchFamily="18" charset="0"/>
            </a:endParaRPr>
          </a:p>
        </p:txBody>
      </p:sp>
      <p:sp>
        <p:nvSpPr>
          <p:cNvPr id="25" name="Rectangle 10"/>
          <p:cNvSpPr>
            <a:spLocks noChangeArrowheads="1"/>
          </p:cNvSpPr>
          <p:nvPr/>
        </p:nvSpPr>
        <p:spPr bwMode="auto">
          <a:xfrm>
            <a:off x="0" y="4572000"/>
            <a:ext cx="228600" cy="2286000"/>
          </a:xfrm>
          <a:prstGeom prst="rect">
            <a:avLst/>
          </a:prstGeom>
          <a:solidFill>
            <a:schemeClr val="accent4"/>
          </a:solidFill>
          <a:ln>
            <a:noFill/>
          </a:ln>
          <a:effectLst/>
        </p:spPr>
        <p:txBody>
          <a:bodyPr wrap="none" anchor="ctr"/>
          <a:lstStyle/>
          <a:p>
            <a:pPr algn="ctr"/>
            <a:endParaRPr lang="tr-TR" altLang="tr-TR" sz="2400">
              <a:latin typeface="Times New Roman" panose="02020603050405020304" pitchFamily="18" charset="0"/>
            </a:endParaRPr>
          </a:p>
        </p:txBody>
      </p:sp>
      <p:grpSp>
        <p:nvGrpSpPr>
          <p:cNvPr id="26" name="Grup 25"/>
          <p:cNvGrpSpPr/>
          <p:nvPr/>
        </p:nvGrpSpPr>
        <p:grpSpPr>
          <a:xfrm>
            <a:off x="6998677" y="960120"/>
            <a:ext cx="5193323" cy="60984"/>
            <a:chOff x="7157258" y="960120"/>
            <a:chExt cx="5034742" cy="58188"/>
          </a:xfrm>
        </p:grpSpPr>
        <p:sp>
          <p:nvSpPr>
            <p:cNvPr id="27" name="Dikdörtgen 26"/>
            <p:cNvSpPr/>
            <p:nvPr/>
          </p:nvSpPr>
          <p:spPr>
            <a:xfrm>
              <a:off x="7157258" y="960120"/>
              <a:ext cx="5034742" cy="58188"/>
            </a:xfrm>
            <a:prstGeom prst="rect">
              <a:avLst/>
            </a:prstGeom>
            <a:solidFill>
              <a:srgbClr val="230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28" name="Dikdörtgen 27"/>
            <p:cNvSpPr/>
            <p:nvPr/>
          </p:nvSpPr>
          <p:spPr>
            <a:xfrm flipV="1">
              <a:off x="9210501" y="960120"/>
              <a:ext cx="1645920" cy="5818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grpSp>
      <p:sp>
        <p:nvSpPr>
          <p:cNvPr id="29" name="Dikdörtgen 28"/>
          <p:cNvSpPr/>
          <p:nvPr/>
        </p:nvSpPr>
        <p:spPr>
          <a:xfrm>
            <a:off x="238895" y="6215040"/>
            <a:ext cx="11953105" cy="45719"/>
          </a:xfrm>
          <a:prstGeom prst="rect">
            <a:avLst/>
          </a:prstGeom>
          <a:solidFill>
            <a:srgbClr val="012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p:cNvSpPr txBox="1"/>
          <p:nvPr/>
        </p:nvSpPr>
        <p:spPr>
          <a:xfrm>
            <a:off x="1453018" y="1089569"/>
            <a:ext cx="9031265" cy="523220"/>
          </a:xfrm>
          <a:prstGeom prst="rect">
            <a:avLst/>
          </a:prstGeom>
          <a:noFill/>
        </p:spPr>
        <p:txBody>
          <a:bodyPr wrap="square" rtlCol="0">
            <a:spAutoFit/>
          </a:bodyPr>
          <a:lstStyle/>
          <a:p>
            <a:r>
              <a:rPr lang="tr-TR" sz="2800" b="1" dirty="0"/>
              <a:t> </a:t>
            </a:r>
          </a:p>
        </p:txBody>
      </p:sp>
      <p:sp>
        <p:nvSpPr>
          <p:cNvPr id="16" name="Metin kutusu 15"/>
          <p:cNvSpPr txBox="1"/>
          <p:nvPr/>
        </p:nvSpPr>
        <p:spPr>
          <a:xfrm>
            <a:off x="7328257" y="616144"/>
            <a:ext cx="5275385" cy="338554"/>
          </a:xfrm>
          <a:prstGeom prst="rect">
            <a:avLst/>
          </a:prstGeom>
          <a:noFill/>
        </p:spPr>
        <p:txBody>
          <a:bodyPr wrap="square" rtlCol="0">
            <a:spAutoFit/>
          </a:bodyPr>
          <a:lstStyle/>
          <a:p>
            <a:r>
              <a:rPr lang="tr-TR" sz="1600" dirty="0" err="1">
                <a:solidFill>
                  <a:srgbClr val="01236A"/>
                </a:solidFill>
              </a:rPr>
              <a:t>eTwinning</a:t>
            </a:r>
            <a:r>
              <a:rPr lang="tr-TR" sz="1600" dirty="0">
                <a:solidFill>
                  <a:srgbClr val="01236A"/>
                </a:solidFill>
              </a:rPr>
              <a:t> Bakırköy </a:t>
            </a:r>
            <a:r>
              <a:rPr lang="tr-TR" sz="1600" dirty="0" err="1">
                <a:solidFill>
                  <a:srgbClr val="01236A"/>
                </a:solidFill>
              </a:rPr>
              <a:t>Webinarları</a:t>
            </a:r>
            <a:endParaRPr lang="tr-TR" sz="1600" dirty="0">
              <a:solidFill>
                <a:srgbClr val="01236A"/>
              </a:solidFill>
            </a:endParaRPr>
          </a:p>
        </p:txBody>
      </p:sp>
      <p:sp>
        <p:nvSpPr>
          <p:cNvPr id="4" name="Metin kutusu 3"/>
          <p:cNvSpPr txBox="1"/>
          <p:nvPr/>
        </p:nvSpPr>
        <p:spPr>
          <a:xfrm>
            <a:off x="688017" y="552097"/>
            <a:ext cx="5823285" cy="523220"/>
          </a:xfrm>
          <a:prstGeom prst="rect">
            <a:avLst/>
          </a:prstGeom>
          <a:noFill/>
        </p:spPr>
        <p:txBody>
          <a:bodyPr wrap="square" rtlCol="0">
            <a:spAutoFit/>
          </a:bodyPr>
          <a:lstStyle/>
          <a:p>
            <a:r>
              <a:rPr lang="tr-TR"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TEKNOLOJİ KULLANIMI</a:t>
            </a:r>
          </a:p>
        </p:txBody>
      </p:sp>
      <p:sp>
        <p:nvSpPr>
          <p:cNvPr id="6" name="Metin kutusu 5"/>
          <p:cNvSpPr txBox="1"/>
          <p:nvPr/>
        </p:nvSpPr>
        <p:spPr>
          <a:xfrm>
            <a:off x="1214846" y="770022"/>
            <a:ext cx="2834640" cy="954107"/>
          </a:xfrm>
          <a:prstGeom prst="rect">
            <a:avLst/>
          </a:prstGeom>
          <a:noFill/>
        </p:spPr>
        <p:txBody>
          <a:bodyPr wrap="square" rtlCol="0">
            <a:spAutoFit/>
          </a:bodyPr>
          <a:lstStyle/>
          <a:p>
            <a:r>
              <a:rPr lang="tr-TR" sz="28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JIGSAWPLANET     </a:t>
            </a:r>
            <a:endParaRPr lang="tr-TR"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1" name="Metin kutusu 20"/>
          <p:cNvSpPr txBox="1"/>
          <p:nvPr/>
        </p:nvSpPr>
        <p:spPr>
          <a:xfrm>
            <a:off x="7093130" y="1136469"/>
            <a:ext cx="2926081" cy="523220"/>
          </a:xfrm>
          <a:prstGeom prst="rect">
            <a:avLst/>
          </a:prstGeom>
          <a:noFill/>
        </p:spPr>
        <p:txBody>
          <a:bodyPr wrap="square" rtlCol="0">
            <a:spAutoFit/>
          </a:bodyPr>
          <a:lstStyle/>
          <a:p>
            <a:r>
              <a:rPr lang="tr-TR" sz="28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WORDWALL   </a:t>
            </a:r>
            <a:endParaRPr lang="tr-TR"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2" name="Metin kutusu 31">
            <a:extLst>
              <a:ext uri="{FF2B5EF4-FFF2-40B4-BE49-F238E27FC236}">
                <a16:creationId xmlns:a16="http://schemas.microsoft.com/office/drawing/2014/main" xmlns="" id="{68A4914A-8487-431F-B211-C2A1287219D3}"/>
              </a:ext>
            </a:extLst>
          </p:cNvPr>
          <p:cNvSpPr txBox="1"/>
          <p:nvPr/>
        </p:nvSpPr>
        <p:spPr>
          <a:xfrm>
            <a:off x="174129" y="6261373"/>
            <a:ext cx="2898660" cy="461665"/>
          </a:xfrm>
          <a:prstGeom prst="rect">
            <a:avLst/>
          </a:prstGeom>
          <a:noFill/>
        </p:spPr>
        <p:txBody>
          <a:bodyPr wrap="square">
            <a:spAutoFit/>
          </a:bodyPr>
          <a:lstStyle/>
          <a:p>
            <a:pPr algn="ctr"/>
            <a:r>
              <a:rPr lang="tr-TR" sz="1200" dirty="0">
                <a:solidFill>
                  <a:srgbClr val="FF0000"/>
                </a:solidFill>
              </a:rPr>
              <a:t>Bakırköy </a:t>
            </a:r>
          </a:p>
          <a:p>
            <a:pPr algn="ctr"/>
            <a:r>
              <a:rPr lang="tr-TR" sz="1200" dirty="0">
                <a:solidFill>
                  <a:srgbClr val="FF0000"/>
                </a:solidFill>
              </a:rPr>
              <a:t>İlçe Milli Eğitim Müdürlüğü</a:t>
            </a:r>
          </a:p>
        </p:txBody>
      </p:sp>
      <p:pic>
        <p:nvPicPr>
          <p:cNvPr id="34" name="Resim 33">
            <a:extLst>
              <a:ext uri="{FF2B5EF4-FFF2-40B4-BE49-F238E27FC236}">
                <a16:creationId xmlns:a16="http://schemas.microsoft.com/office/drawing/2014/main" xmlns="" id="{E0751BE9-1A83-4459-B728-26D6F366EE8A}"/>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38895" y="6215040"/>
            <a:ext cx="560327" cy="725129"/>
          </a:xfrm>
          <a:prstGeom prst="rect">
            <a:avLst/>
          </a:prstGeom>
        </p:spPr>
      </p:pic>
      <p:pic>
        <p:nvPicPr>
          <p:cNvPr id="1026" name="Picture 2"/>
          <p:cNvPicPr>
            <a:picLocks noChangeAspect="1" noChangeArrowheads="1"/>
          </p:cNvPicPr>
          <p:nvPr/>
        </p:nvPicPr>
        <p:blipFill>
          <a:blip r:embed="rId5" cstate="print"/>
          <a:srcRect/>
          <a:stretch>
            <a:fillRect/>
          </a:stretch>
        </p:blipFill>
        <p:spPr bwMode="auto">
          <a:xfrm>
            <a:off x="746646" y="1641795"/>
            <a:ext cx="3709852" cy="3709852"/>
          </a:xfrm>
          <a:prstGeom prst="rect">
            <a:avLst/>
          </a:prstGeom>
          <a:noFill/>
          <a:ln w="9525">
            <a:noFill/>
            <a:miter lim="800000"/>
            <a:headEnd/>
            <a:tailEnd/>
          </a:ln>
          <a:effectLst/>
        </p:spPr>
      </p:pic>
      <p:pic>
        <p:nvPicPr>
          <p:cNvPr id="33" name="Picture 6" descr="https://twinspace.etwinning.net/files/collabspace/8/88/888/194888/images/bcad62088_opt.jpg"/>
          <p:cNvPicPr>
            <a:picLocks noChangeAspect="1" noChangeArrowheads="1"/>
          </p:cNvPicPr>
          <p:nvPr/>
        </p:nvPicPr>
        <p:blipFill>
          <a:blip r:embed="rId6"/>
          <a:srcRect/>
          <a:stretch>
            <a:fillRect/>
          </a:stretch>
        </p:blipFill>
        <p:spPr bwMode="auto">
          <a:xfrm>
            <a:off x="6631577" y="1658983"/>
            <a:ext cx="3810000" cy="3810000"/>
          </a:xfrm>
          <a:prstGeom prst="rect">
            <a:avLst/>
          </a:prstGeom>
          <a:noFill/>
        </p:spPr>
      </p:pic>
      <p:sp>
        <p:nvSpPr>
          <p:cNvPr id="35" name="34 Dikdörtgen"/>
          <p:cNvSpPr/>
          <p:nvPr/>
        </p:nvSpPr>
        <p:spPr>
          <a:xfrm>
            <a:off x="6230983" y="5577840"/>
            <a:ext cx="4963886" cy="646331"/>
          </a:xfrm>
          <a:prstGeom prst="rect">
            <a:avLst/>
          </a:prstGeom>
        </p:spPr>
        <p:txBody>
          <a:bodyPr wrap="square">
            <a:spAutoFit/>
          </a:bodyPr>
          <a:lstStyle/>
          <a:p>
            <a:r>
              <a:rPr lang="tr-TR" b="1" dirty="0" smtClean="0">
                <a:solidFill>
                  <a:srgbClr val="C00000"/>
                </a:solidFill>
              </a:rPr>
              <a:t>Öğrencilerimiz her hafta bir matematikçi ile ilgili          </a:t>
            </a:r>
            <a:r>
              <a:rPr lang="tr-TR" b="1" dirty="0" err="1" smtClean="0">
                <a:solidFill>
                  <a:srgbClr val="C00000"/>
                </a:solidFill>
              </a:rPr>
              <a:t>Wordwall</a:t>
            </a:r>
            <a:r>
              <a:rPr lang="tr-TR" b="1" dirty="0" smtClean="0">
                <a:solidFill>
                  <a:srgbClr val="C00000"/>
                </a:solidFill>
              </a:rPr>
              <a:t> aracı ile hazırlanan oyunları oynadılar.  </a:t>
            </a:r>
            <a:endParaRPr lang="tr-TR" b="1" dirty="0">
              <a:solidFill>
                <a:srgbClr val="C00000"/>
              </a:solidFill>
            </a:endParaRPr>
          </a:p>
        </p:txBody>
      </p:sp>
      <p:sp>
        <p:nvSpPr>
          <p:cNvPr id="22" name="21 Metin kutusu"/>
          <p:cNvSpPr txBox="1"/>
          <p:nvPr/>
        </p:nvSpPr>
        <p:spPr>
          <a:xfrm>
            <a:off x="757989" y="5630779"/>
            <a:ext cx="4957011" cy="646331"/>
          </a:xfrm>
          <a:prstGeom prst="rect">
            <a:avLst/>
          </a:prstGeom>
          <a:noFill/>
        </p:spPr>
        <p:txBody>
          <a:bodyPr wrap="square" rtlCol="0">
            <a:spAutoFit/>
          </a:bodyPr>
          <a:lstStyle/>
          <a:p>
            <a:r>
              <a:rPr lang="tr-TR" b="1" dirty="0" smtClean="0">
                <a:solidFill>
                  <a:srgbClr val="FF0000"/>
                </a:solidFill>
              </a:rPr>
              <a:t>Öğrencilerimiz her hafta bir matematikçinin resmini </a:t>
            </a:r>
            <a:r>
              <a:rPr lang="tr-TR" b="1" dirty="0" err="1" smtClean="0">
                <a:solidFill>
                  <a:srgbClr val="FF0000"/>
                </a:solidFill>
              </a:rPr>
              <a:t>jigsaw</a:t>
            </a:r>
            <a:r>
              <a:rPr lang="tr-TR" b="1" dirty="0" smtClean="0">
                <a:solidFill>
                  <a:srgbClr val="FF0000"/>
                </a:solidFill>
              </a:rPr>
              <a:t> planet aracı ile tamamladılar</a:t>
            </a:r>
            <a:r>
              <a:rPr lang="tr-TR" dirty="0" smtClean="0"/>
              <a:t>. </a:t>
            </a:r>
            <a:endParaRPr lang="tr-TR" dirty="0"/>
          </a:p>
        </p:txBody>
      </p:sp>
    </p:spTree>
    <p:extLst>
      <p:ext uri="{BB962C8B-B14F-4D97-AF65-F5344CB8AC3E}">
        <p14:creationId xmlns:p14="http://schemas.microsoft.com/office/powerpoint/2010/main" xmlns="" val="3024708699"/>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558742" y="0"/>
            <a:ext cx="856211" cy="689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Resim 1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46355" y="6351461"/>
            <a:ext cx="1431267" cy="429812"/>
          </a:xfrm>
          <a:prstGeom prst="rect">
            <a:avLst/>
          </a:prstGeom>
        </p:spPr>
      </p:pic>
      <p:pic>
        <p:nvPicPr>
          <p:cNvPr id="20" name="Picture 11"/>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8289"/>
          <a:stretch>
            <a:fillRect/>
          </a:stretch>
        </p:blipFill>
        <p:spPr bwMode="auto">
          <a:xfrm>
            <a:off x="10575870" y="6358854"/>
            <a:ext cx="1616130" cy="422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7"/>
          <p:cNvSpPr>
            <a:spLocks noChangeArrowheads="1"/>
          </p:cNvSpPr>
          <p:nvPr/>
        </p:nvSpPr>
        <p:spPr bwMode="auto">
          <a:xfrm>
            <a:off x="0" y="0"/>
            <a:ext cx="228600" cy="2286000"/>
          </a:xfrm>
          <a:prstGeom prst="rect">
            <a:avLst/>
          </a:prstGeom>
          <a:solidFill>
            <a:srgbClr val="FFFF00"/>
          </a:solidFill>
          <a:ln>
            <a:noFill/>
          </a:ln>
          <a:effectLst/>
        </p:spPr>
        <p:txBody>
          <a:bodyPr wrap="none" anchor="ctr"/>
          <a:lstStyle/>
          <a:p>
            <a:pPr algn="ctr"/>
            <a:endParaRPr lang="tr-TR" altLang="tr-TR" sz="2400">
              <a:latin typeface="Times New Roman" panose="02020603050405020304" pitchFamily="18" charset="0"/>
            </a:endParaRPr>
          </a:p>
        </p:txBody>
      </p:sp>
      <p:sp>
        <p:nvSpPr>
          <p:cNvPr id="24" name="Rectangle 9"/>
          <p:cNvSpPr>
            <a:spLocks noChangeArrowheads="1"/>
          </p:cNvSpPr>
          <p:nvPr/>
        </p:nvSpPr>
        <p:spPr bwMode="auto">
          <a:xfrm>
            <a:off x="0" y="2286000"/>
            <a:ext cx="228600" cy="2286000"/>
          </a:xfrm>
          <a:prstGeom prst="rect">
            <a:avLst/>
          </a:prstGeom>
          <a:solidFill>
            <a:srgbClr val="002060"/>
          </a:solidFill>
          <a:ln>
            <a:noFill/>
          </a:ln>
          <a:effectLst/>
        </p:spPr>
        <p:txBody>
          <a:bodyPr wrap="none" anchor="ctr"/>
          <a:lstStyle/>
          <a:p>
            <a:pPr algn="ctr"/>
            <a:endParaRPr lang="tr-TR" altLang="tr-TR" sz="2400">
              <a:latin typeface="Times New Roman" panose="02020603050405020304" pitchFamily="18" charset="0"/>
            </a:endParaRPr>
          </a:p>
        </p:txBody>
      </p:sp>
      <p:sp>
        <p:nvSpPr>
          <p:cNvPr id="25" name="Rectangle 10"/>
          <p:cNvSpPr>
            <a:spLocks noChangeArrowheads="1"/>
          </p:cNvSpPr>
          <p:nvPr/>
        </p:nvSpPr>
        <p:spPr bwMode="auto">
          <a:xfrm>
            <a:off x="0" y="4572000"/>
            <a:ext cx="228600" cy="2286000"/>
          </a:xfrm>
          <a:prstGeom prst="rect">
            <a:avLst/>
          </a:prstGeom>
          <a:solidFill>
            <a:schemeClr val="accent4"/>
          </a:solidFill>
          <a:ln>
            <a:noFill/>
          </a:ln>
          <a:effectLst/>
        </p:spPr>
        <p:txBody>
          <a:bodyPr wrap="none" anchor="ctr"/>
          <a:lstStyle/>
          <a:p>
            <a:pPr algn="ctr"/>
            <a:endParaRPr lang="tr-TR" altLang="tr-TR" sz="2400">
              <a:latin typeface="Times New Roman" panose="02020603050405020304" pitchFamily="18" charset="0"/>
            </a:endParaRPr>
          </a:p>
        </p:txBody>
      </p:sp>
      <p:grpSp>
        <p:nvGrpSpPr>
          <p:cNvPr id="3" name="Grup 25"/>
          <p:cNvGrpSpPr/>
          <p:nvPr/>
        </p:nvGrpSpPr>
        <p:grpSpPr>
          <a:xfrm>
            <a:off x="6998677" y="960120"/>
            <a:ext cx="5193323" cy="60984"/>
            <a:chOff x="7157258" y="960120"/>
            <a:chExt cx="5034742" cy="58188"/>
          </a:xfrm>
        </p:grpSpPr>
        <p:sp>
          <p:nvSpPr>
            <p:cNvPr id="27" name="Dikdörtgen 26"/>
            <p:cNvSpPr/>
            <p:nvPr/>
          </p:nvSpPr>
          <p:spPr>
            <a:xfrm>
              <a:off x="7157258" y="960120"/>
              <a:ext cx="5034742" cy="58188"/>
            </a:xfrm>
            <a:prstGeom prst="rect">
              <a:avLst/>
            </a:prstGeom>
            <a:solidFill>
              <a:srgbClr val="230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28" name="Dikdörtgen 27"/>
            <p:cNvSpPr/>
            <p:nvPr/>
          </p:nvSpPr>
          <p:spPr>
            <a:xfrm flipV="1">
              <a:off x="9210501" y="960120"/>
              <a:ext cx="1645920" cy="5818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grpSp>
      <p:sp>
        <p:nvSpPr>
          <p:cNvPr id="29" name="Dikdörtgen 28"/>
          <p:cNvSpPr/>
          <p:nvPr/>
        </p:nvSpPr>
        <p:spPr>
          <a:xfrm>
            <a:off x="238895" y="6215040"/>
            <a:ext cx="11953105" cy="45719"/>
          </a:xfrm>
          <a:prstGeom prst="rect">
            <a:avLst/>
          </a:prstGeom>
          <a:solidFill>
            <a:srgbClr val="012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p:cNvSpPr txBox="1"/>
          <p:nvPr/>
        </p:nvSpPr>
        <p:spPr>
          <a:xfrm>
            <a:off x="1453018" y="1089569"/>
            <a:ext cx="9031265" cy="523220"/>
          </a:xfrm>
          <a:prstGeom prst="rect">
            <a:avLst/>
          </a:prstGeom>
          <a:noFill/>
        </p:spPr>
        <p:txBody>
          <a:bodyPr wrap="square" rtlCol="0">
            <a:spAutoFit/>
          </a:bodyPr>
          <a:lstStyle/>
          <a:p>
            <a:r>
              <a:rPr lang="tr-TR" sz="2800" b="1" dirty="0"/>
              <a:t> </a:t>
            </a:r>
          </a:p>
        </p:txBody>
      </p:sp>
      <p:sp>
        <p:nvSpPr>
          <p:cNvPr id="16" name="Metin kutusu 15"/>
          <p:cNvSpPr txBox="1"/>
          <p:nvPr/>
        </p:nvSpPr>
        <p:spPr>
          <a:xfrm>
            <a:off x="7328257" y="616144"/>
            <a:ext cx="5275385" cy="338554"/>
          </a:xfrm>
          <a:prstGeom prst="rect">
            <a:avLst/>
          </a:prstGeom>
          <a:noFill/>
        </p:spPr>
        <p:txBody>
          <a:bodyPr wrap="square" rtlCol="0">
            <a:spAutoFit/>
          </a:bodyPr>
          <a:lstStyle/>
          <a:p>
            <a:r>
              <a:rPr lang="tr-TR" sz="1600" dirty="0" err="1">
                <a:solidFill>
                  <a:srgbClr val="01236A"/>
                </a:solidFill>
              </a:rPr>
              <a:t>eTwinning</a:t>
            </a:r>
            <a:r>
              <a:rPr lang="tr-TR" sz="1600" dirty="0">
                <a:solidFill>
                  <a:srgbClr val="01236A"/>
                </a:solidFill>
              </a:rPr>
              <a:t> Bakırköy </a:t>
            </a:r>
            <a:r>
              <a:rPr lang="tr-TR" sz="1600" dirty="0" err="1">
                <a:solidFill>
                  <a:srgbClr val="01236A"/>
                </a:solidFill>
              </a:rPr>
              <a:t>Webinarları</a:t>
            </a:r>
            <a:endParaRPr lang="tr-TR" sz="1600" dirty="0">
              <a:solidFill>
                <a:srgbClr val="01236A"/>
              </a:solidFill>
            </a:endParaRPr>
          </a:p>
        </p:txBody>
      </p:sp>
      <p:sp>
        <p:nvSpPr>
          <p:cNvPr id="4" name="Metin kutusu 3"/>
          <p:cNvSpPr txBox="1"/>
          <p:nvPr/>
        </p:nvSpPr>
        <p:spPr>
          <a:xfrm>
            <a:off x="688017" y="552097"/>
            <a:ext cx="5823285" cy="523220"/>
          </a:xfrm>
          <a:prstGeom prst="rect">
            <a:avLst/>
          </a:prstGeom>
          <a:noFill/>
        </p:spPr>
        <p:txBody>
          <a:bodyPr wrap="square" rtlCol="0">
            <a:spAutoFit/>
          </a:bodyPr>
          <a:lstStyle/>
          <a:p>
            <a:r>
              <a:rPr lang="tr-TR"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TEKNOLOJİ KULLANIMI</a:t>
            </a:r>
          </a:p>
        </p:txBody>
      </p:sp>
      <p:sp>
        <p:nvSpPr>
          <p:cNvPr id="6" name="Metin kutusu 5"/>
          <p:cNvSpPr txBox="1"/>
          <p:nvPr/>
        </p:nvSpPr>
        <p:spPr>
          <a:xfrm>
            <a:off x="1139482" y="1071154"/>
            <a:ext cx="1969477" cy="523220"/>
          </a:xfrm>
          <a:prstGeom prst="rect">
            <a:avLst/>
          </a:prstGeom>
          <a:noFill/>
        </p:spPr>
        <p:txBody>
          <a:bodyPr wrap="square" rtlCol="0">
            <a:spAutoFit/>
          </a:bodyPr>
          <a:lstStyle/>
          <a:p>
            <a:r>
              <a:rPr lang="tr-TR" sz="28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PIXIS </a:t>
            </a:r>
            <a:endParaRPr lang="tr-TR"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8" name="Metin kutusu 17"/>
          <p:cNvSpPr txBox="1"/>
          <p:nvPr/>
        </p:nvSpPr>
        <p:spPr>
          <a:xfrm>
            <a:off x="1071910" y="3331029"/>
            <a:ext cx="2129589" cy="523220"/>
          </a:xfrm>
          <a:prstGeom prst="rect">
            <a:avLst/>
          </a:prstGeom>
          <a:noFill/>
        </p:spPr>
        <p:txBody>
          <a:bodyPr wrap="square" rtlCol="0">
            <a:spAutoFit/>
          </a:bodyPr>
          <a:lstStyle/>
          <a:p>
            <a:r>
              <a:rPr lang="tr-TR"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WORDART</a:t>
            </a:r>
          </a:p>
        </p:txBody>
      </p:sp>
      <p:sp>
        <p:nvSpPr>
          <p:cNvPr id="21" name="Metin kutusu 20"/>
          <p:cNvSpPr txBox="1"/>
          <p:nvPr/>
        </p:nvSpPr>
        <p:spPr>
          <a:xfrm>
            <a:off x="5042648" y="1062318"/>
            <a:ext cx="2370378" cy="523220"/>
          </a:xfrm>
          <a:prstGeom prst="rect">
            <a:avLst/>
          </a:prstGeom>
          <a:noFill/>
        </p:spPr>
        <p:txBody>
          <a:bodyPr wrap="square" rtlCol="0">
            <a:spAutoFit/>
          </a:bodyPr>
          <a:lstStyle/>
          <a:p>
            <a:r>
              <a:rPr lang="tr-TR" sz="28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CANVA  </a:t>
            </a:r>
            <a:endParaRPr lang="tr-TR" sz="2800" dirty="0"/>
          </a:p>
        </p:txBody>
      </p:sp>
      <p:sp>
        <p:nvSpPr>
          <p:cNvPr id="22" name="Metin kutusu 21"/>
          <p:cNvSpPr txBox="1"/>
          <p:nvPr/>
        </p:nvSpPr>
        <p:spPr>
          <a:xfrm>
            <a:off x="3435531" y="3784209"/>
            <a:ext cx="2285999" cy="523220"/>
          </a:xfrm>
          <a:prstGeom prst="rect">
            <a:avLst/>
          </a:prstGeom>
          <a:noFill/>
        </p:spPr>
        <p:txBody>
          <a:bodyPr wrap="square" rtlCol="0">
            <a:spAutoFit/>
          </a:bodyPr>
          <a:lstStyle/>
          <a:p>
            <a:r>
              <a:rPr lang="tr-TR" sz="28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MOSAICALLY</a:t>
            </a:r>
            <a:endParaRPr lang="tr-TR" sz="2800" b="1" dirty="0"/>
          </a:p>
        </p:txBody>
      </p:sp>
      <p:sp>
        <p:nvSpPr>
          <p:cNvPr id="30" name="Metin kutusu 29"/>
          <p:cNvSpPr txBox="1"/>
          <p:nvPr/>
        </p:nvSpPr>
        <p:spPr>
          <a:xfrm>
            <a:off x="8201466" y="1089212"/>
            <a:ext cx="3840480" cy="523220"/>
          </a:xfrm>
          <a:prstGeom prst="rect">
            <a:avLst/>
          </a:prstGeom>
          <a:noFill/>
        </p:spPr>
        <p:txBody>
          <a:bodyPr wrap="square" rtlCol="0">
            <a:spAutoFit/>
          </a:bodyPr>
          <a:lstStyle/>
          <a:p>
            <a:r>
              <a:rPr lang="tr-TR" sz="28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VOKİ</a:t>
            </a:r>
            <a:endParaRPr lang="tr-TR" sz="2800" dirty="0"/>
          </a:p>
        </p:txBody>
      </p:sp>
      <p:sp>
        <p:nvSpPr>
          <p:cNvPr id="32" name="Metin kutusu 31">
            <a:extLst>
              <a:ext uri="{FF2B5EF4-FFF2-40B4-BE49-F238E27FC236}">
                <a16:creationId xmlns:a16="http://schemas.microsoft.com/office/drawing/2014/main" xmlns="" id="{68A4914A-8487-431F-B211-C2A1287219D3}"/>
              </a:ext>
            </a:extLst>
          </p:cNvPr>
          <p:cNvSpPr txBox="1"/>
          <p:nvPr/>
        </p:nvSpPr>
        <p:spPr>
          <a:xfrm>
            <a:off x="174129" y="6261373"/>
            <a:ext cx="2898660" cy="461665"/>
          </a:xfrm>
          <a:prstGeom prst="rect">
            <a:avLst/>
          </a:prstGeom>
          <a:noFill/>
        </p:spPr>
        <p:txBody>
          <a:bodyPr wrap="square">
            <a:spAutoFit/>
          </a:bodyPr>
          <a:lstStyle/>
          <a:p>
            <a:pPr algn="ctr"/>
            <a:r>
              <a:rPr lang="tr-TR" sz="1200" dirty="0">
                <a:solidFill>
                  <a:srgbClr val="FF0000"/>
                </a:solidFill>
              </a:rPr>
              <a:t>Bakırköy </a:t>
            </a:r>
          </a:p>
          <a:p>
            <a:pPr algn="ctr"/>
            <a:r>
              <a:rPr lang="tr-TR" sz="1200" dirty="0">
                <a:solidFill>
                  <a:srgbClr val="FF0000"/>
                </a:solidFill>
              </a:rPr>
              <a:t>İlçe Milli Eğitim Müdürlüğü</a:t>
            </a:r>
          </a:p>
        </p:txBody>
      </p:sp>
      <p:pic>
        <p:nvPicPr>
          <p:cNvPr id="34" name="Resim 33">
            <a:extLst>
              <a:ext uri="{FF2B5EF4-FFF2-40B4-BE49-F238E27FC236}">
                <a16:creationId xmlns:a16="http://schemas.microsoft.com/office/drawing/2014/main" xmlns="" id="{E0751BE9-1A83-4459-B728-26D6F366EE8A}"/>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38895" y="6215040"/>
            <a:ext cx="560327" cy="725129"/>
          </a:xfrm>
          <a:prstGeom prst="rect">
            <a:avLst/>
          </a:prstGeom>
        </p:spPr>
      </p:pic>
      <p:pic>
        <p:nvPicPr>
          <p:cNvPr id="7170" name="Picture 2" descr="https://twinspace.etwinning.net/files/collabspace/8/88/888/194888/images/be933d5ba_opt.jpg"/>
          <p:cNvPicPr>
            <a:picLocks noChangeAspect="1" noChangeArrowheads="1"/>
          </p:cNvPicPr>
          <p:nvPr/>
        </p:nvPicPr>
        <p:blipFill>
          <a:blip r:embed="rId5"/>
          <a:srcRect/>
          <a:stretch>
            <a:fillRect/>
          </a:stretch>
        </p:blipFill>
        <p:spPr bwMode="auto">
          <a:xfrm>
            <a:off x="874034" y="3813178"/>
            <a:ext cx="2391681" cy="2195738"/>
          </a:xfrm>
          <a:prstGeom prst="rect">
            <a:avLst/>
          </a:prstGeom>
          <a:noFill/>
        </p:spPr>
      </p:pic>
      <p:pic>
        <p:nvPicPr>
          <p:cNvPr id="7171" name="Picture 3" descr="C:\Users\GOKSEVI\Desktop\6. haftadan itibaren\ömer hayyam afiş.JPG"/>
          <p:cNvPicPr>
            <a:picLocks noChangeAspect="1" noChangeArrowheads="1"/>
          </p:cNvPicPr>
          <p:nvPr/>
        </p:nvPicPr>
        <p:blipFill>
          <a:blip r:embed="rId6" cstate="print"/>
          <a:srcRect/>
          <a:stretch>
            <a:fillRect/>
          </a:stretch>
        </p:blipFill>
        <p:spPr bwMode="auto">
          <a:xfrm>
            <a:off x="5589750" y="1577023"/>
            <a:ext cx="1985554" cy="2590800"/>
          </a:xfrm>
          <a:prstGeom prst="rect">
            <a:avLst/>
          </a:prstGeom>
          <a:noFill/>
        </p:spPr>
      </p:pic>
      <p:pic>
        <p:nvPicPr>
          <p:cNvPr id="7173" name="Picture 5" descr="https://twinspace.etwinning.net/files/collabspace/8/88/888/194888/images/bf9e73454_thumb.jpg"/>
          <p:cNvPicPr>
            <a:picLocks noChangeAspect="1" noChangeArrowheads="1"/>
          </p:cNvPicPr>
          <p:nvPr/>
        </p:nvPicPr>
        <p:blipFill>
          <a:blip r:embed="rId7"/>
          <a:srcRect/>
          <a:stretch>
            <a:fillRect/>
          </a:stretch>
        </p:blipFill>
        <p:spPr bwMode="auto">
          <a:xfrm>
            <a:off x="7652887" y="1574075"/>
            <a:ext cx="1921419" cy="2403566"/>
          </a:xfrm>
          <a:prstGeom prst="rect">
            <a:avLst/>
          </a:prstGeom>
          <a:noFill/>
        </p:spPr>
      </p:pic>
      <p:pic>
        <p:nvPicPr>
          <p:cNvPr id="7175" name="Picture 7" descr="https://twinspace.etwinning.net/files/collabspace/8/88/888/194888/images/b46f98298_opt.gif"/>
          <p:cNvPicPr>
            <a:picLocks noChangeAspect="1" noChangeArrowheads="1" noCrop="1"/>
          </p:cNvPicPr>
          <p:nvPr/>
        </p:nvPicPr>
        <p:blipFill>
          <a:blip r:embed="rId8"/>
          <a:srcRect/>
          <a:stretch>
            <a:fillRect/>
          </a:stretch>
        </p:blipFill>
        <p:spPr bwMode="auto">
          <a:xfrm>
            <a:off x="1161416" y="1579201"/>
            <a:ext cx="1777727" cy="1777728"/>
          </a:xfrm>
          <a:prstGeom prst="rect">
            <a:avLst/>
          </a:prstGeom>
          <a:noFill/>
        </p:spPr>
      </p:pic>
      <p:pic>
        <p:nvPicPr>
          <p:cNvPr id="7177" name="Picture 9" descr="https://twinspace.etwinning.net/files/collabspace/8/88/888/194888/images/be9442dc2_opt.gif"/>
          <p:cNvPicPr>
            <a:picLocks noChangeAspect="1" noChangeArrowheads="1" noCrop="1"/>
          </p:cNvPicPr>
          <p:nvPr/>
        </p:nvPicPr>
        <p:blipFill>
          <a:blip r:embed="rId9"/>
          <a:srcRect/>
          <a:stretch>
            <a:fillRect/>
          </a:stretch>
        </p:blipFill>
        <p:spPr bwMode="auto">
          <a:xfrm>
            <a:off x="3290661" y="1645920"/>
            <a:ext cx="1686287" cy="1686287"/>
          </a:xfrm>
          <a:prstGeom prst="rect">
            <a:avLst/>
          </a:prstGeom>
          <a:noFill/>
        </p:spPr>
      </p:pic>
      <p:pic>
        <p:nvPicPr>
          <p:cNvPr id="31" name="Picture 11" descr="https://twinspace.etwinning.net/files/collabspace/8/88/888/194888/images/c0b2f061e_opt.jpg"/>
          <p:cNvPicPr>
            <a:picLocks noChangeAspect="1" noChangeArrowheads="1"/>
          </p:cNvPicPr>
          <p:nvPr/>
        </p:nvPicPr>
        <p:blipFill>
          <a:blip r:embed="rId10"/>
          <a:srcRect/>
          <a:stretch>
            <a:fillRect/>
          </a:stretch>
        </p:blipFill>
        <p:spPr bwMode="auto">
          <a:xfrm>
            <a:off x="3551918" y="4256398"/>
            <a:ext cx="1869167" cy="1787348"/>
          </a:xfrm>
          <a:prstGeom prst="rect">
            <a:avLst/>
          </a:prstGeom>
          <a:noFill/>
        </p:spPr>
      </p:pic>
      <p:pic>
        <p:nvPicPr>
          <p:cNvPr id="35842" name="Picture 2"/>
          <p:cNvPicPr>
            <a:picLocks noChangeAspect="1" noChangeArrowheads="1"/>
          </p:cNvPicPr>
          <p:nvPr/>
        </p:nvPicPr>
        <p:blipFill>
          <a:blip r:embed="rId11" cstate="print"/>
          <a:srcRect/>
          <a:stretch>
            <a:fillRect/>
          </a:stretch>
        </p:blipFill>
        <p:spPr bwMode="auto">
          <a:xfrm>
            <a:off x="9659112" y="1613646"/>
            <a:ext cx="2304288" cy="3072384"/>
          </a:xfrm>
          <a:prstGeom prst="rect">
            <a:avLst/>
          </a:prstGeom>
          <a:noFill/>
          <a:ln w="9525">
            <a:noFill/>
            <a:miter lim="800000"/>
            <a:headEnd/>
            <a:tailEnd/>
          </a:ln>
          <a:effectLst/>
        </p:spPr>
      </p:pic>
      <p:pic>
        <p:nvPicPr>
          <p:cNvPr id="35843" name="Picture 3"/>
          <p:cNvPicPr>
            <a:picLocks noChangeAspect="1" noChangeArrowheads="1"/>
          </p:cNvPicPr>
          <p:nvPr/>
        </p:nvPicPr>
        <p:blipFill>
          <a:blip r:embed="rId12" cstate="print"/>
          <a:srcRect/>
          <a:stretch>
            <a:fillRect/>
          </a:stretch>
        </p:blipFill>
        <p:spPr bwMode="auto">
          <a:xfrm>
            <a:off x="7581899" y="4234091"/>
            <a:ext cx="1602442" cy="1938110"/>
          </a:xfrm>
          <a:prstGeom prst="rect">
            <a:avLst/>
          </a:prstGeom>
          <a:noFill/>
          <a:ln w="9525">
            <a:noFill/>
            <a:miter lim="800000"/>
            <a:headEnd/>
            <a:tailEnd/>
          </a:ln>
          <a:effectLst/>
        </p:spPr>
      </p:pic>
      <p:sp>
        <p:nvSpPr>
          <p:cNvPr id="33" name="32 Metin kutusu"/>
          <p:cNvSpPr txBox="1"/>
          <p:nvPr/>
        </p:nvSpPr>
        <p:spPr>
          <a:xfrm rot="10800000" flipV="1">
            <a:off x="5701554" y="4537918"/>
            <a:ext cx="1801906" cy="369332"/>
          </a:xfrm>
          <a:prstGeom prst="rect">
            <a:avLst/>
          </a:prstGeom>
          <a:noFill/>
        </p:spPr>
        <p:txBody>
          <a:bodyPr wrap="square" rtlCol="0">
            <a:spAutoFit/>
          </a:bodyPr>
          <a:lstStyle/>
          <a:p>
            <a:r>
              <a:rPr lang="tr-TR"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GOOGLE SLIDES</a:t>
            </a:r>
            <a:endParaRPr lang="tr-TR" dirty="0"/>
          </a:p>
        </p:txBody>
      </p:sp>
    </p:spTree>
    <p:extLst>
      <p:ext uri="{BB962C8B-B14F-4D97-AF65-F5344CB8AC3E}">
        <p14:creationId xmlns:p14="http://schemas.microsoft.com/office/powerpoint/2010/main" xmlns="" val="3024708699"/>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558742" y="0"/>
            <a:ext cx="856211" cy="689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Resim 1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46355" y="6351461"/>
            <a:ext cx="1431267" cy="429812"/>
          </a:xfrm>
          <a:prstGeom prst="rect">
            <a:avLst/>
          </a:prstGeom>
        </p:spPr>
      </p:pic>
      <p:pic>
        <p:nvPicPr>
          <p:cNvPr id="20" name="Picture 11"/>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8289"/>
          <a:stretch>
            <a:fillRect/>
          </a:stretch>
        </p:blipFill>
        <p:spPr bwMode="auto">
          <a:xfrm>
            <a:off x="10575870" y="6358854"/>
            <a:ext cx="1616130" cy="422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7"/>
          <p:cNvSpPr>
            <a:spLocks noChangeArrowheads="1"/>
          </p:cNvSpPr>
          <p:nvPr/>
        </p:nvSpPr>
        <p:spPr bwMode="auto">
          <a:xfrm>
            <a:off x="0" y="0"/>
            <a:ext cx="228600" cy="2286000"/>
          </a:xfrm>
          <a:prstGeom prst="rect">
            <a:avLst/>
          </a:prstGeom>
          <a:solidFill>
            <a:srgbClr val="FFFF00"/>
          </a:solidFill>
          <a:ln>
            <a:noFill/>
          </a:ln>
          <a:effectLst/>
        </p:spPr>
        <p:txBody>
          <a:bodyPr wrap="none" anchor="ctr"/>
          <a:lstStyle/>
          <a:p>
            <a:pPr algn="ctr"/>
            <a:endParaRPr lang="tr-TR" altLang="tr-TR" sz="2400">
              <a:latin typeface="Times New Roman" panose="02020603050405020304" pitchFamily="18" charset="0"/>
            </a:endParaRPr>
          </a:p>
        </p:txBody>
      </p:sp>
      <p:sp>
        <p:nvSpPr>
          <p:cNvPr id="24" name="Rectangle 9"/>
          <p:cNvSpPr>
            <a:spLocks noChangeArrowheads="1"/>
          </p:cNvSpPr>
          <p:nvPr/>
        </p:nvSpPr>
        <p:spPr bwMode="auto">
          <a:xfrm>
            <a:off x="0" y="2286000"/>
            <a:ext cx="228600" cy="2286000"/>
          </a:xfrm>
          <a:prstGeom prst="rect">
            <a:avLst/>
          </a:prstGeom>
          <a:solidFill>
            <a:srgbClr val="002060"/>
          </a:solidFill>
          <a:ln>
            <a:noFill/>
          </a:ln>
          <a:effectLst/>
        </p:spPr>
        <p:txBody>
          <a:bodyPr wrap="none" anchor="ctr"/>
          <a:lstStyle/>
          <a:p>
            <a:pPr algn="ctr"/>
            <a:endParaRPr lang="tr-TR" altLang="tr-TR" sz="2400">
              <a:latin typeface="Times New Roman" panose="02020603050405020304" pitchFamily="18" charset="0"/>
            </a:endParaRPr>
          </a:p>
        </p:txBody>
      </p:sp>
      <p:sp>
        <p:nvSpPr>
          <p:cNvPr id="25" name="Rectangle 10"/>
          <p:cNvSpPr>
            <a:spLocks noChangeArrowheads="1"/>
          </p:cNvSpPr>
          <p:nvPr/>
        </p:nvSpPr>
        <p:spPr bwMode="auto">
          <a:xfrm>
            <a:off x="0" y="4572000"/>
            <a:ext cx="228600" cy="2286000"/>
          </a:xfrm>
          <a:prstGeom prst="rect">
            <a:avLst/>
          </a:prstGeom>
          <a:solidFill>
            <a:schemeClr val="accent4"/>
          </a:solidFill>
          <a:ln>
            <a:noFill/>
          </a:ln>
          <a:effectLst/>
        </p:spPr>
        <p:txBody>
          <a:bodyPr wrap="none" anchor="ctr"/>
          <a:lstStyle/>
          <a:p>
            <a:pPr algn="ctr"/>
            <a:endParaRPr lang="tr-TR" altLang="tr-TR" sz="2400">
              <a:latin typeface="Times New Roman" panose="02020603050405020304" pitchFamily="18" charset="0"/>
            </a:endParaRPr>
          </a:p>
        </p:txBody>
      </p:sp>
      <p:grpSp>
        <p:nvGrpSpPr>
          <p:cNvPr id="26" name="Grup 25"/>
          <p:cNvGrpSpPr/>
          <p:nvPr/>
        </p:nvGrpSpPr>
        <p:grpSpPr>
          <a:xfrm>
            <a:off x="6998677" y="960120"/>
            <a:ext cx="5193323" cy="60984"/>
            <a:chOff x="7157258" y="960120"/>
            <a:chExt cx="5034742" cy="58188"/>
          </a:xfrm>
        </p:grpSpPr>
        <p:sp>
          <p:nvSpPr>
            <p:cNvPr id="27" name="Dikdörtgen 26"/>
            <p:cNvSpPr/>
            <p:nvPr/>
          </p:nvSpPr>
          <p:spPr>
            <a:xfrm>
              <a:off x="7157258" y="960120"/>
              <a:ext cx="5034742" cy="58188"/>
            </a:xfrm>
            <a:prstGeom prst="rect">
              <a:avLst/>
            </a:prstGeom>
            <a:solidFill>
              <a:srgbClr val="230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28" name="Dikdörtgen 27"/>
            <p:cNvSpPr/>
            <p:nvPr/>
          </p:nvSpPr>
          <p:spPr>
            <a:xfrm flipV="1">
              <a:off x="9210501" y="960120"/>
              <a:ext cx="1645920" cy="5818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grpSp>
      <p:sp>
        <p:nvSpPr>
          <p:cNvPr id="29" name="Dikdörtgen 28"/>
          <p:cNvSpPr/>
          <p:nvPr/>
        </p:nvSpPr>
        <p:spPr>
          <a:xfrm>
            <a:off x="238895" y="6215040"/>
            <a:ext cx="11953105" cy="45719"/>
          </a:xfrm>
          <a:prstGeom prst="rect">
            <a:avLst/>
          </a:prstGeom>
          <a:solidFill>
            <a:srgbClr val="012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p:cNvSpPr txBox="1"/>
          <p:nvPr/>
        </p:nvSpPr>
        <p:spPr>
          <a:xfrm>
            <a:off x="1453018" y="1089569"/>
            <a:ext cx="9031265" cy="523220"/>
          </a:xfrm>
          <a:prstGeom prst="rect">
            <a:avLst/>
          </a:prstGeom>
          <a:noFill/>
        </p:spPr>
        <p:txBody>
          <a:bodyPr wrap="square" rtlCol="0">
            <a:spAutoFit/>
          </a:bodyPr>
          <a:lstStyle/>
          <a:p>
            <a:r>
              <a:rPr lang="tr-TR" sz="2800" b="1" dirty="0"/>
              <a:t> </a:t>
            </a:r>
          </a:p>
        </p:txBody>
      </p:sp>
      <p:sp>
        <p:nvSpPr>
          <p:cNvPr id="16" name="Metin kutusu 15"/>
          <p:cNvSpPr txBox="1"/>
          <p:nvPr/>
        </p:nvSpPr>
        <p:spPr>
          <a:xfrm>
            <a:off x="7328257" y="616144"/>
            <a:ext cx="5275385" cy="338554"/>
          </a:xfrm>
          <a:prstGeom prst="rect">
            <a:avLst/>
          </a:prstGeom>
          <a:noFill/>
        </p:spPr>
        <p:txBody>
          <a:bodyPr wrap="square" rtlCol="0">
            <a:spAutoFit/>
          </a:bodyPr>
          <a:lstStyle/>
          <a:p>
            <a:r>
              <a:rPr lang="tr-TR" sz="1600" dirty="0" err="1">
                <a:solidFill>
                  <a:srgbClr val="01236A"/>
                </a:solidFill>
              </a:rPr>
              <a:t>eTwinning</a:t>
            </a:r>
            <a:r>
              <a:rPr lang="tr-TR" sz="1600" dirty="0">
                <a:solidFill>
                  <a:srgbClr val="01236A"/>
                </a:solidFill>
              </a:rPr>
              <a:t> Bakırköy </a:t>
            </a:r>
            <a:r>
              <a:rPr lang="tr-TR" sz="1600" dirty="0" err="1">
                <a:solidFill>
                  <a:srgbClr val="01236A"/>
                </a:solidFill>
              </a:rPr>
              <a:t>Webinarları</a:t>
            </a:r>
            <a:r>
              <a:rPr lang="tr-TR" sz="1600" dirty="0">
                <a:solidFill>
                  <a:srgbClr val="01236A"/>
                </a:solidFill>
              </a:rPr>
              <a:t> </a:t>
            </a:r>
          </a:p>
        </p:txBody>
      </p:sp>
      <p:sp>
        <p:nvSpPr>
          <p:cNvPr id="4" name="Metin kutusu 3"/>
          <p:cNvSpPr txBox="1"/>
          <p:nvPr/>
        </p:nvSpPr>
        <p:spPr>
          <a:xfrm>
            <a:off x="906212" y="450894"/>
            <a:ext cx="6196263" cy="584775"/>
          </a:xfrm>
          <a:prstGeom prst="rect">
            <a:avLst/>
          </a:prstGeom>
          <a:noFill/>
        </p:spPr>
        <p:txBody>
          <a:bodyPr wrap="square" rtlCol="0">
            <a:spAutoFit/>
          </a:bodyPr>
          <a:lstStyle/>
          <a:p>
            <a:r>
              <a:rPr lang="tr-TR"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PROJE YAYGINLAŞTIRMA</a:t>
            </a:r>
          </a:p>
        </p:txBody>
      </p:sp>
      <p:sp>
        <p:nvSpPr>
          <p:cNvPr id="6" name="Metin kutusu 5"/>
          <p:cNvSpPr txBox="1"/>
          <p:nvPr/>
        </p:nvSpPr>
        <p:spPr>
          <a:xfrm>
            <a:off x="600891" y="1173537"/>
            <a:ext cx="2116183" cy="523220"/>
          </a:xfrm>
          <a:prstGeom prst="rect">
            <a:avLst/>
          </a:prstGeom>
          <a:noFill/>
        </p:spPr>
        <p:txBody>
          <a:bodyPr wrap="square" rtlCol="0">
            <a:spAutoFit/>
          </a:bodyPr>
          <a:lstStyle/>
          <a:p>
            <a:r>
              <a:rPr lang="tr-TR" sz="28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INSTAGRAM </a:t>
            </a:r>
            <a:endParaRPr lang="tr-TR"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7" name="Metin kutusu 6"/>
          <p:cNvSpPr txBox="1"/>
          <p:nvPr/>
        </p:nvSpPr>
        <p:spPr>
          <a:xfrm>
            <a:off x="9177791" y="1139289"/>
            <a:ext cx="2206144" cy="523220"/>
          </a:xfrm>
          <a:prstGeom prst="rect">
            <a:avLst/>
          </a:prstGeom>
          <a:noFill/>
        </p:spPr>
        <p:txBody>
          <a:bodyPr wrap="square" rtlCol="0">
            <a:spAutoFit/>
          </a:bodyPr>
          <a:lstStyle/>
          <a:p>
            <a:r>
              <a:rPr lang="tr-TR"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WEB SİTE</a:t>
            </a:r>
          </a:p>
        </p:txBody>
      </p:sp>
      <p:sp>
        <p:nvSpPr>
          <p:cNvPr id="21" name="Metin kutusu 20"/>
          <p:cNvSpPr txBox="1"/>
          <p:nvPr/>
        </p:nvSpPr>
        <p:spPr>
          <a:xfrm>
            <a:off x="4480560" y="1089569"/>
            <a:ext cx="2220686" cy="523220"/>
          </a:xfrm>
          <a:prstGeom prst="rect">
            <a:avLst/>
          </a:prstGeom>
          <a:noFill/>
        </p:spPr>
        <p:txBody>
          <a:bodyPr wrap="square" rtlCol="0">
            <a:spAutoFit/>
          </a:bodyPr>
          <a:lstStyle/>
          <a:p>
            <a:r>
              <a:rPr lang="tr-TR" sz="28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FACEBOOK</a:t>
            </a:r>
            <a:endParaRPr lang="tr-TR"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1" name="Dikdörtgen 10">
            <a:extLst>
              <a:ext uri="{FF2B5EF4-FFF2-40B4-BE49-F238E27FC236}">
                <a16:creationId xmlns:a16="http://schemas.microsoft.com/office/drawing/2014/main" xmlns="" id="{A3BC37C9-498A-4C75-8C0D-0C3A7FC988C6}"/>
              </a:ext>
            </a:extLst>
          </p:cNvPr>
          <p:cNvSpPr/>
          <p:nvPr/>
        </p:nvSpPr>
        <p:spPr>
          <a:xfrm>
            <a:off x="8989255" y="4303059"/>
            <a:ext cx="2827607" cy="646331"/>
          </a:xfrm>
          <a:prstGeom prst="rect">
            <a:avLst/>
          </a:prstGeom>
        </p:spPr>
        <p:txBody>
          <a:bodyPr wrap="square">
            <a:spAutoFit/>
          </a:bodyPr>
          <a:lstStyle/>
          <a:p>
            <a:r>
              <a:rPr lang="en-US" dirty="0" smtClean="0">
                <a:solidFill>
                  <a:srgbClr val="002060"/>
                </a:solidFill>
              </a:rPr>
              <a:t>https://etwinningbenimmatematikcim.blogspot.com</a:t>
            </a:r>
            <a:endParaRPr lang="tr-TR" dirty="0">
              <a:solidFill>
                <a:srgbClr val="002060"/>
              </a:solidFill>
            </a:endParaRPr>
          </a:p>
        </p:txBody>
      </p:sp>
      <p:pic>
        <p:nvPicPr>
          <p:cNvPr id="30" name="Resim 29">
            <a:extLst>
              <a:ext uri="{FF2B5EF4-FFF2-40B4-BE49-F238E27FC236}">
                <a16:creationId xmlns:a16="http://schemas.microsoft.com/office/drawing/2014/main" xmlns="" id="{71FA0063-1523-4F52-A3AF-09356AA1228A}"/>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38895" y="6191893"/>
            <a:ext cx="560327" cy="725129"/>
          </a:xfrm>
          <a:prstGeom prst="rect">
            <a:avLst/>
          </a:prstGeom>
        </p:spPr>
      </p:pic>
      <p:sp>
        <p:nvSpPr>
          <p:cNvPr id="31" name="Metin kutusu 30">
            <a:extLst>
              <a:ext uri="{FF2B5EF4-FFF2-40B4-BE49-F238E27FC236}">
                <a16:creationId xmlns:a16="http://schemas.microsoft.com/office/drawing/2014/main" xmlns="" id="{6F00EB7D-E697-4CD3-940B-56B6A34EF7B0}"/>
              </a:ext>
            </a:extLst>
          </p:cNvPr>
          <p:cNvSpPr txBox="1"/>
          <p:nvPr/>
        </p:nvSpPr>
        <p:spPr>
          <a:xfrm>
            <a:off x="-50867" y="6260759"/>
            <a:ext cx="3361402" cy="461665"/>
          </a:xfrm>
          <a:prstGeom prst="rect">
            <a:avLst/>
          </a:prstGeom>
          <a:noFill/>
        </p:spPr>
        <p:txBody>
          <a:bodyPr wrap="square">
            <a:spAutoFit/>
          </a:bodyPr>
          <a:lstStyle/>
          <a:p>
            <a:pPr algn="ctr"/>
            <a:r>
              <a:rPr lang="tr-TR" sz="1200" dirty="0">
                <a:solidFill>
                  <a:srgbClr val="FF0000"/>
                </a:solidFill>
              </a:rPr>
              <a:t>Bakırköy </a:t>
            </a:r>
          </a:p>
          <a:p>
            <a:pPr algn="ctr"/>
            <a:r>
              <a:rPr lang="tr-TR" sz="1200" dirty="0">
                <a:solidFill>
                  <a:srgbClr val="FF0000"/>
                </a:solidFill>
              </a:rPr>
              <a:t>İlçe Milli Eğitim Müdürlüğü</a:t>
            </a:r>
          </a:p>
        </p:txBody>
      </p:sp>
      <p:sp>
        <p:nvSpPr>
          <p:cNvPr id="34" name="33 Dikdörtgen"/>
          <p:cNvSpPr/>
          <p:nvPr/>
        </p:nvSpPr>
        <p:spPr>
          <a:xfrm>
            <a:off x="3722914" y="4153989"/>
            <a:ext cx="4049486" cy="646331"/>
          </a:xfrm>
          <a:prstGeom prst="rect">
            <a:avLst/>
          </a:prstGeom>
        </p:spPr>
        <p:txBody>
          <a:bodyPr wrap="square">
            <a:spAutoFit/>
          </a:bodyPr>
          <a:lstStyle/>
          <a:p>
            <a:r>
              <a:rPr lang="en-US" dirty="0" smtClean="0">
                <a:hlinkClick r:id="rId5"/>
              </a:rPr>
              <a:t>https://www.facebook.com/groups/959305887984102</a:t>
            </a:r>
            <a:endParaRPr lang="tr-TR" dirty="0"/>
          </a:p>
        </p:txBody>
      </p:sp>
      <p:sp>
        <p:nvSpPr>
          <p:cNvPr id="6145" name="Rectangle 1"/>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100" b="0" i="0" u="none" strike="noStrike" cap="none" normalizeH="0" baseline="0" smtClean="0">
                <a:ln>
                  <a:noFill/>
                </a:ln>
                <a:solidFill>
                  <a:srgbClr val="000000"/>
                </a:solidFill>
                <a:effectLst/>
                <a:latin typeface="Calibri" pitchFamily="34" charset="0"/>
                <a:ea typeface="Calibri" pitchFamily="34" charset="0"/>
                <a:cs typeface="Times New Roman" pitchFamily="18" charset="0"/>
              </a:rPr>
              <a:t>https://www.instagram.com/wearedigitalcitizens/?hl=tr</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6146"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100" b="0" i="0" u="none" strike="noStrike" cap="none" normalizeH="0" baseline="0" smtClean="0">
                <a:ln>
                  <a:noFill/>
                </a:ln>
                <a:solidFill>
                  <a:srgbClr val="000000"/>
                </a:solidFill>
                <a:effectLst/>
                <a:latin typeface="Calibri" pitchFamily="34" charset="0"/>
                <a:ea typeface="Calibri" pitchFamily="34" charset="0"/>
                <a:cs typeface="Times New Roman" pitchFamily="18" charset="0"/>
              </a:rPr>
              <a:t>https://www.instagram.com/wearedigitalcitizens/?hl=tr</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
        <p:nvSpPr>
          <p:cNvPr id="6147" name="Rectangle 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100" b="0" i="0" u="none" strike="noStrike" cap="none" normalizeH="0" baseline="0" smtClean="0">
                <a:ln>
                  <a:noFill/>
                </a:ln>
                <a:solidFill>
                  <a:srgbClr val="000000"/>
                </a:solidFill>
                <a:effectLst/>
                <a:latin typeface="Calibri" pitchFamily="34" charset="0"/>
                <a:ea typeface="Calibri" pitchFamily="34" charset="0"/>
                <a:cs typeface="Times New Roman" pitchFamily="18" charset="0"/>
              </a:rPr>
              <a:t>https://www.instagram.com/wearedigitalcitizens/?hl=tr</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pic>
        <p:nvPicPr>
          <p:cNvPr id="9217" name="Picture 1"/>
          <p:cNvPicPr>
            <a:picLocks noChangeAspect="1" noChangeArrowheads="1"/>
          </p:cNvPicPr>
          <p:nvPr/>
        </p:nvPicPr>
        <p:blipFill>
          <a:blip r:embed="rId6" cstate="print"/>
          <a:srcRect/>
          <a:stretch>
            <a:fillRect/>
          </a:stretch>
        </p:blipFill>
        <p:spPr bwMode="auto">
          <a:xfrm>
            <a:off x="8269522" y="1734672"/>
            <a:ext cx="3874642" cy="2178422"/>
          </a:xfrm>
          <a:prstGeom prst="rect">
            <a:avLst/>
          </a:prstGeom>
          <a:noFill/>
          <a:ln w="9525">
            <a:noFill/>
            <a:miter lim="800000"/>
            <a:headEnd/>
            <a:tailEnd/>
          </a:ln>
          <a:effectLst/>
        </p:spPr>
      </p:pic>
      <p:pic>
        <p:nvPicPr>
          <p:cNvPr id="9218" name="Picture 2" descr="C:\Users\GOKSEVI\Desktop\İLÇE SUNUMU 2\facebook.png"/>
          <p:cNvPicPr>
            <a:picLocks noChangeAspect="1" noChangeArrowheads="1"/>
          </p:cNvPicPr>
          <p:nvPr/>
        </p:nvPicPr>
        <p:blipFill>
          <a:blip r:embed="rId7" cstate="print"/>
          <a:srcRect/>
          <a:stretch>
            <a:fillRect/>
          </a:stretch>
        </p:blipFill>
        <p:spPr bwMode="auto">
          <a:xfrm>
            <a:off x="3818860" y="1865013"/>
            <a:ext cx="3842064" cy="1990432"/>
          </a:xfrm>
          <a:prstGeom prst="rect">
            <a:avLst/>
          </a:prstGeom>
          <a:noFill/>
        </p:spPr>
      </p:pic>
      <p:pic>
        <p:nvPicPr>
          <p:cNvPr id="9219" name="Picture 3"/>
          <p:cNvPicPr>
            <a:picLocks noChangeAspect="1" noChangeArrowheads="1"/>
          </p:cNvPicPr>
          <p:nvPr/>
        </p:nvPicPr>
        <p:blipFill>
          <a:blip r:embed="rId8" cstate="print"/>
          <a:srcRect/>
          <a:stretch>
            <a:fillRect/>
          </a:stretch>
        </p:blipFill>
        <p:spPr bwMode="auto">
          <a:xfrm>
            <a:off x="460208" y="1752343"/>
            <a:ext cx="2818569" cy="3355233"/>
          </a:xfrm>
          <a:prstGeom prst="rect">
            <a:avLst/>
          </a:prstGeom>
          <a:noFill/>
          <a:ln w="9525">
            <a:noFill/>
            <a:miter lim="800000"/>
            <a:headEnd/>
            <a:tailEnd/>
          </a:ln>
          <a:effectLst/>
        </p:spPr>
      </p:pic>
    </p:spTree>
    <p:extLst>
      <p:ext uri="{BB962C8B-B14F-4D97-AF65-F5344CB8AC3E}">
        <p14:creationId xmlns:p14="http://schemas.microsoft.com/office/powerpoint/2010/main" xmlns="" val="294866138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558742" y="0"/>
            <a:ext cx="856211" cy="689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Resim 1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46355" y="6351461"/>
            <a:ext cx="1431267" cy="429812"/>
          </a:xfrm>
          <a:prstGeom prst="rect">
            <a:avLst/>
          </a:prstGeom>
        </p:spPr>
      </p:pic>
      <p:pic>
        <p:nvPicPr>
          <p:cNvPr id="20" name="Picture 11"/>
          <p:cNvPicPr>
            <a:picLocks noChangeAspect="1" noChangeArrowheads="1"/>
          </p:cNvPicPr>
          <p:nvPr/>
        </p:nvPicPr>
        <p:blipFill rotWithShape="1">
          <a:blip r:embed="rId4">
            <a:extLst>
              <a:ext uri="{28A0092B-C50C-407E-A947-70E740481C1C}">
                <a14:useLocalDpi xmlns:a14="http://schemas.microsoft.com/office/drawing/2010/main" xmlns="" val="0"/>
              </a:ext>
            </a:extLst>
          </a:blip>
          <a:srcRect t="8289"/>
          <a:stretch>
            <a:fillRect/>
          </a:stretch>
        </p:blipFill>
        <p:spPr bwMode="auto">
          <a:xfrm>
            <a:off x="10575870" y="6358854"/>
            <a:ext cx="1616130" cy="422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7"/>
          <p:cNvSpPr>
            <a:spLocks noChangeArrowheads="1"/>
          </p:cNvSpPr>
          <p:nvPr/>
        </p:nvSpPr>
        <p:spPr bwMode="auto">
          <a:xfrm>
            <a:off x="0" y="0"/>
            <a:ext cx="228600" cy="2286000"/>
          </a:xfrm>
          <a:prstGeom prst="rect">
            <a:avLst/>
          </a:prstGeom>
          <a:solidFill>
            <a:srgbClr val="FFFF00"/>
          </a:solidFill>
          <a:ln>
            <a:noFill/>
          </a:ln>
          <a:effectLst/>
        </p:spPr>
        <p:txBody>
          <a:bodyPr wrap="none" anchor="ctr"/>
          <a:lstStyle/>
          <a:p>
            <a:pPr algn="ctr"/>
            <a:endParaRPr lang="tr-TR" altLang="tr-TR" sz="2400">
              <a:latin typeface="Times New Roman" panose="02020603050405020304" pitchFamily="18" charset="0"/>
            </a:endParaRPr>
          </a:p>
        </p:txBody>
      </p:sp>
      <p:sp>
        <p:nvSpPr>
          <p:cNvPr id="24" name="Rectangle 9"/>
          <p:cNvSpPr>
            <a:spLocks noChangeArrowheads="1"/>
          </p:cNvSpPr>
          <p:nvPr/>
        </p:nvSpPr>
        <p:spPr bwMode="auto">
          <a:xfrm>
            <a:off x="0" y="2286000"/>
            <a:ext cx="228600" cy="2286000"/>
          </a:xfrm>
          <a:prstGeom prst="rect">
            <a:avLst/>
          </a:prstGeom>
          <a:solidFill>
            <a:srgbClr val="002060"/>
          </a:solidFill>
          <a:ln>
            <a:noFill/>
          </a:ln>
          <a:effectLst/>
        </p:spPr>
        <p:txBody>
          <a:bodyPr wrap="none" anchor="ctr"/>
          <a:lstStyle/>
          <a:p>
            <a:pPr algn="ctr"/>
            <a:endParaRPr lang="tr-TR" altLang="tr-TR" sz="2400">
              <a:latin typeface="Times New Roman" panose="02020603050405020304" pitchFamily="18" charset="0"/>
            </a:endParaRPr>
          </a:p>
        </p:txBody>
      </p:sp>
      <p:sp>
        <p:nvSpPr>
          <p:cNvPr id="25" name="Rectangle 10"/>
          <p:cNvSpPr>
            <a:spLocks noChangeArrowheads="1"/>
          </p:cNvSpPr>
          <p:nvPr/>
        </p:nvSpPr>
        <p:spPr bwMode="auto">
          <a:xfrm>
            <a:off x="0" y="4572000"/>
            <a:ext cx="228600" cy="2286000"/>
          </a:xfrm>
          <a:prstGeom prst="rect">
            <a:avLst/>
          </a:prstGeom>
          <a:solidFill>
            <a:schemeClr val="accent4"/>
          </a:solidFill>
          <a:ln>
            <a:noFill/>
          </a:ln>
          <a:effectLst/>
        </p:spPr>
        <p:txBody>
          <a:bodyPr wrap="none" anchor="ctr"/>
          <a:lstStyle/>
          <a:p>
            <a:pPr algn="ctr"/>
            <a:endParaRPr lang="tr-TR" altLang="tr-TR" sz="2400">
              <a:latin typeface="Times New Roman" panose="02020603050405020304" pitchFamily="18" charset="0"/>
            </a:endParaRPr>
          </a:p>
        </p:txBody>
      </p:sp>
      <p:grpSp>
        <p:nvGrpSpPr>
          <p:cNvPr id="26" name="Grup 25"/>
          <p:cNvGrpSpPr/>
          <p:nvPr/>
        </p:nvGrpSpPr>
        <p:grpSpPr>
          <a:xfrm>
            <a:off x="6998677" y="960120"/>
            <a:ext cx="5193323" cy="60984"/>
            <a:chOff x="7157258" y="960120"/>
            <a:chExt cx="5034742" cy="58188"/>
          </a:xfrm>
        </p:grpSpPr>
        <p:sp>
          <p:nvSpPr>
            <p:cNvPr id="27" name="Dikdörtgen 26"/>
            <p:cNvSpPr/>
            <p:nvPr/>
          </p:nvSpPr>
          <p:spPr>
            <a:xfrm>
              <a:off x="7157258" y="960120"/>
              <a:ext cx="5034742" cy="58188"/>
            </a:xfrm>
            <a:prstGeom prst="rect">
              <a:avLst/>
            </a:prstGeom>
            <a:solidFill>
              <a:srgbClr val="230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28" name="Dikdörtgen 27"/>
            <p:cNvSpPr/>
            <p:nvPr/>
          </p:nvSpPr>
          <p:spPr>
            <a:xfrm flipV="1">
              <a:off x="9210501" y="960120"/>
              <a:ext cx="1645920" cy="5818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grpSp>
      <p:sp>
        <p:nvSpPr>
          <p:cNvPr id="29" name="Dikdörtgen 28"/>
          <p:cNvSpPr/>
          <p:nvPr/>
        </p:nvSpPr>
        <p:spPr>
          <a:xfrm>
            <a:off x="238895" y="6215040"/>
            <a:ext cx="11953105" cy="45719"/>
          </a:xfrm>
          <a:prstGeom prst="rect">
            <a:avLst/>
          </a:prstGeom>
          <a:solidFill>
            <a:srgbClr val="012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p:cNvSpPr txBox="1"/>
          <p:nvPr/>
        </p:nvSpPr>
        <p:spPr>
          <a:xfrm>
            <a:off x="1453018" y="1089569"/>
            <a:ext cx="9031265" cy="523220"/>
          </a:xfrm>
          <a:prstGeom prst="rect">
            <a:avLst/>
          </a:prstGeom>
          <a:noFill/>
        </p:spPr>
        <p:txBody>
          <a:bodyPr wrap="square" rtlCol="0">
            <a:spAutoFit/>
          </a:bodyPr>
          <a:lstStyle/>
          <a:p>
            <a:r>
              <a:rPr lang="tr-TR" sz="2800" b="1" dirty="0"/>
              <a:t> </a:t>
            </a:r>
          </a:p>
        </p:txBody>
      </p:sp>
      <p:sp>
        <p:nvSpPr>
          <p:cNvPr id="16" name="Metin kutusu 15"/>
          <p:cNvSpPr txBox="1"/>
          <p:nvPr/>
        </p:nvSpPr>
        <p:spPr>
          <a:xfrm>
            <a:off x="7328257" y="616144"/>
            <a:ext cx="5275385" cy="338554"/>
          </a:xfrm>
          <a:prstGeom prst="rect">
            <a:avLst/>
          </a:prstGeom>
          <a:noFill/>
        </p:spPr>
        <p:txBody>
          <a:bodyPr wrap="square" rtlCol="0">
            <a:spAutoFit/>
          </a:bodyPr>
          <a:lstStyle/>
          <a:p>
            <a:r>
              <a:rPr lang="tr-TR" sz="1600" dirty="0" err="1">
                <a:solidFill>
                  <a:srgbClr val="01236A"/>
                </a:solidFill>
              </a:rPr>
              <a:t>eTwinning</a:t>
            </a:r>
            <a:r>
              <a:rPr lang="tr-TR" sz="1600" dirty="0">
                <a:solidFill>
                  <a:srgbClr val="01236A"/>
                </a:solidFill>
              </a:rPr>
              <a:t> Bakırköy </a:t>
            </a:r>
            <a:r>
              <a:rPr lang="tr-TR" sz="1600" dirty="0" err="1">
                <a:solidFill>
                  <a:srgbClr val="01236A"/>
                </a:solidFill>
              </a:rPr>
              <a:t>Webinarları</a:t>
            </a:r>
            <a:endParaRPr lang="tr-TR" sz="1600" dirty="0">
              <a:solidFill>
                <a:srgbClr val="01236A"/>
              </a:solidFill>
            </a:endParaRPr>
          </a:p>
        </p:txBody>
      </p:sp>
      <p:sp>
        <p:nvSpPr>
          <p:cNvPr id="3" name="Metin kutusu 2"/>
          <p:cNvSpPr txBox="1"/>
          <p:nvPr/>
        </p:nvSpPr>
        <p:spPr>
          <a:xfrm>
            <a:off x="385056" y="502635"/>
            <a:ext cx="6870032" cy="584775"/>
          </a:xfrm>
          <a:prstGeom prst="rect">
            <a:avLst/>
          </a:prstGeom>
          <a:noFill/>
        </p:spPr>
        <p:txBody>
          <a:bodyPr wrap="square" rtlCol="0">
            <a:spAutoFit/>
          </a:bodyPr>
          <a:lstStyle/>
          <a:p>
            <a:pPr algn="ctr"/>
            <a:r>
              <a:rPr lang="tr-TR"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ORTAK ÇALIŞMALAR</a:t>
            </a:r>
          </a:p>
        </p:txBody>
      </p:sp>
      <p:sp>
        <p:nvSpPr>
          <p:cNvPr id="8" name="Metin kutusu 7">
            <a:extLst>
              <a:ext uri="{FF2B5EF4-FFF2-40B4-BE49-F238E27FC236}">
                <a16:creationId xmlns:a16="http://schemas.microsoft.com/office/drawing/2014/main" xmlns="" id="{2461920A-9E81-4403-818D-54D5B6B01785}"/>
              </a:ext>
            </a:extLst>
          </p:cNvPr>
          <p:cNvSpPr txBox="1"/>
          <p:nvPr/>
        </p:nvSpPr>
        <p:spPr>
          <a:xfrm>
            <a:off x="3910818" y="4867422"/>
            <a:ext cx="3826413" cy="1200329"/>
          </a:xfrm>
          <a:prstGeom prst="rect">
            <a:avLst/>
          </a:prstGeom>
          <a:noFill/>
        </p:spPr>
        <p:txBody>
          <a:bodyPr wrap="square" rtlCol="0">
            <a:spAutoFit/>
          </a:bodyPr>
          <a:lstStyle/>
          <a:p>
            <a:r>
              <a:rPr lang="tr-TR" b="1" dirty="0" smtClean="0">
                <a:solidFill>
                  <a:srgbClr val="7030A0"/>
                </a:solidFill>
              </a:rPr>
              <a:t>10 Kasım Atatürk’ü anma ve Anıtkabir AG uygulaması ile “Atatürk Sınıfımda” etkinliğini proje ekibi öğrencilerimle gerçekleştirdik.  </a:t>
            </a:r>
            <a:endParaRPr lang="tr-TR" b="1" dirty="0">
              <a:solidFill>
                <a:srgbClr val="7030A0"/>
              </a:solidFill>
            </a:endParaRPr>
          </a:p>
        </p:txBody>
      </p:sp>
      <p:sp>
        <p:nvSpPr>
          <p:cNvPr id="10" name="Metin kutusu 9">
            <a:extLst>
              <a:ext uri="{FF2B5EF4-FFF2-40B4-BE49-F238E27FC236}">
                <a16:creationId xmlns:a16="http://schemas.microsoft.com/office/drawing/2014/main" xmlns="" id="{7AFAC11E-91B1-42A2-8EAB-08D97372AA13}"/>
              </a:ext>
            </a:extLst>
          </p:cNvPr>
          <p:cNvSpPr txBox="1"/>
          <p:nvPr/>
        </p:nvSpPr>
        <p:spPr>
          <a:xfrm>
            <a:off x="7877908" y="4768948"/>
            <a:ext cx="4093698" cy="646331"/>
          </a:xfrm>
          <a:prstGeom prst="rect">
            <a:avLst/>
          </a:prstGeom>
          <a:noFill/>
        </p:spPr>
        <p:txBody>
          <a:bodyPr wrap="square" rtlCol="0">
            <a:spAutoFit/>
          </a:bodyPr>
          <a:lstStyle/>
          <a:p>
            <a:r>
              <a:rPr lang="tr-TR" b="1" dirty="0" smtClean="0">
                <a:solidFill>
                  <a:srgbClr val="7030A0"/>
                </a:solidFill>
              </a:rPr>
              <a:t>Öğrencilerimiz ve öğretmenlerimizin </a:t>
            </a:r>
            <a:r>
              <a:rPr lang="tr-TR" b="1" dirty="0" err="1" smtClean="0">
                <a:solidFill>
                  <a:srgbClr val="7030A0"/>
                </a:solidFill>
              </a:rPr>
              <a:t>bitmojilerinden</a:t>
            </a:r>
            <a:r>
              <a:rPr lang="tr-TR" b="1" dirty="0" smtClean="0">
                <a:solidFill>
                  <a:srgbClr val="7030A0"/>
                </a:solidFill>
              </a:rPr>
              <a:t> oluşan proje takvimimiz</a:t>
            </a:r>
            <a:r>
              <a:rPr lang="tr-TR" b="1" dirty="0" smtClean="0">
                <a:solidFill>
                  <a:srgbClr val="FFC000"/>
                </a:solidFill>
              </a:rPr>
              <a:t>. </a:t>
            </a:r>
            <a:endParaRPr lang="en-US" b="1" dirty="0">
              <a:solidFill>
                <a:srgbClr val="FFC000"/>
              </a:solidFill>
            </a:endParaRPr>
          </a:p>
        </p:txBody>
      </p:sp>
      <p:sp>
        <p:nvSpPr>
          <p:cNvPr id="30" name="Metin kutusu 29">
            <a:extLst>
              <a:ext uri="{FF2B5EF4-FFF2-40B4-BE49-F238E27FC236}">
                <a16:creationId xmlns:a16="http://schemas.microsoft.com/office/drawing/2014/main" xmlns="" id="{44280B37-B178-4628-A86E-FF5055F8C42B}"/>
              </a:ext>
            </a:extLst>
          </p:cNvPr>
          <p:cNvSpPr txBox="1"/>
          <p:nvPr/>
        </p:nvSpPr>
        <p:spPr>
          <a:xfrm>
            <a:off x="156027" y="6298906"/>
            <a:ext cx="2916762" cy="461665"/>
          </a:xfrm>
          <a:prstGeom prst="rect">
            <a:avLst/>
          </a:prstGeom>
          <a:noFill/>
        </p:spPr>
        <p:txBody>
          <a:bodyPr wrap="square">
            <a:spAutoFit/>
          </a:bodyPr>
          <a:lstStyle/>
          <a:p>
            <a:pPr algn="ctr"/>
            <a:r>
              <a:rPr lang="tr-TR" sz="1200" dirty="0">
                <a:solidFill>
                  <a:srgbClr val="FF0000"/>
                </a:solidFill>
              </a:rPr>
              <a:t>Bakırköy </a:t>
            </a:r>
          </a:p>
          <a:p>
            <a:pPr algn="ctr"/>
            <a:r>
              <a:rPr lang="tr-TR" sz="1200" dirty="0">
                <a:solidFill>
                  <a:srgbClr val="FF0000"/>
                </a:solidFill>
              </a:rPr>
              <a:t>İlçe Milli Eğitim Müdürlüğü</a:t>
            </a:r>
          </a:p>
        </p:txBody>
      </p:sp>
      <p:pic>
        <p:nvPicPr>
          <p:cNvPr id="31" name="Resim 30">
            <a:extLst>
              <a:ext uri="{FF2B5EF4-FFF2-40B4-BE49-F238E27FC236}">
                <a16:creationId xmlns:a16="http://schemas.microsoft.com/office/drawing/2014/main" xmlns="" id="{FE2D4EC4-7C7A-42BB-AE41-1A1BBB832B3B}"/>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38895" y="6203802"/>
            <a:ext cx="560327" cy="725129"/>
          </a:xfrm>
          <a:prstGeom prst="rect">
            <a:avLst/>
          </a:prstGeom>
        </p:spPr>
      </p:pic>
      <p:pic>
        <p:nvPicPr>
          <p:cNvPr id="33" name="bandicam 2021-05-28 00-57-56-858">
            <a:hlinkClick r:id="" action="ppaction://media"/>
            <a:extLst>
              <a:ext uri="{FF2B5EF4-FFF2-40B4-BE49-F238E27FC236}">
                <a16:creationId xmlns="" xmlns:a16="http://schemas.microsoft.com/office/drawing/2014/main" id="{03CA3290-1723-48C5-A471-A60C0A817073}"/>
              </a:ext>
            </a:extLst>
          </p:cNvPr>
          <p:cNvPicPr>
            <a:picLocks noChangeAspect="1"/>
          </p:cNvPicPr>
          <p:nvPr>
            <a:videoFile r:link="rId1"/>
            <p:extLst>
              <p:ext uri="{DAA4B4D4-6D71-4841-9C94-3DE7FCFB9230}">
                <p14:media xmlns="" xmlns:p14="http://schemas.microsoft.com/office/powerpoint/2010/main" r:embed="rId6"/>
              </p:ext>
            </p:extLst>
          </p:nvPr>
        </p:nvPicPr>
        <p:blipFill>
          <a:blip r:embed="rId7" cstate="print"/>
          <a:stretch>
            <a:fillRect/>
          </a:stretch>
        </p:blipFill>
        <p:spPr>
          <a:xfrm rot="5400000">
            <a:off x="762670" y="1556500"/>
            <a:ext cx="2789394" cy="2092045"/>
          </a:xfrm>
          <a:prstGeom prst="rect">
            <a:avLst/>
          </a:prstGeom>
        </p:spPr>
      </p:pic>
      <p:sp>
        <p:nvSpPr>
          <p:cNvPr id="35" name="34 Metin kutusu"/>
          <p:cNvSpPr txBox="1"/>
          <p:nvPr/>
        </p:nvSpPr>
        <p:spPr>
          <a:xfrm>
            <a:off x="520506" y="4167053"/>
            <a:ext cx="3249636" cy="2031325"/>
          </a:xfrm>
          <a:prstGeom prst="rect">
            <a:avLst/>
          </a:prstGeom>
          <a:noFill/>
        </p:spPr>
        <p:txBody>
          <a:bodyPr wrap="square" rtlCol="0">
            <a:spAutoFit/>
          </a:bodyPr>
          <a:lstStyle/>
          <a:p>
            <a:r>
              <a:rPr lang="tr-TR" b="1" dirty="0" smtClean="0">
                <a:solidFill>
                  <a:srgbClr val="7030A0"/>
                </a:solidFill>
              </a:rPr>
              <a:t>4 Ekim Hayvanları koruma günü ile ilgili öğrencilerimiz  kendi </a:t>
            </a:r>
            <a:r>
              <a:rPr lang="tr-TR" b="1" dirty="0" err="1" smtClean="0">
                <a:solidFill>
                  <a:srgbClr val="7030A0"/>
                </a:solidFill>
              </a:rPr>
              <a:t>bitmojilerini</a:t>
            </a:r>
            <a:r>
              <a:rPr lang="tr-TR" b="1" dirty="0" smtClean="0">
                <a:solidFill>
                  <a:srgbClr val="7030A0"/>
                </a:solidFill>
              </a:rPr>
              <a:t> kullanarak </a:t>
            </a:r>
            <a:r>
              <a:rPr lang="tr-TR" b="1" dirty="0" err="1" smtClean="0">
                <a:solidFill>
                  <a:srgbClr val="7030A0"/>
                </a:solidFill>
              </a:rPr>
              <a:t>Chatter</a:t>
            </a:r>
            <a:r>
              <a:rPr lang="tr-TR" b="1" dirty="0" smtClean="0">
                <a:solidFill>
                  <a:srgbClr val="7030A0"/>
                </a:solidFill>
              </a:rPr>
              <a:t> </a:t>
            </a:r>
            <a:r>
              <a:rPr lang="tr-TR" b="1" dirty="0" err="1" smtClean="0">
                <a:solidFill>
                  <a:srgbClr val="7030A0"/>
                </a:solidFill>
              </a:rPr>
              <a:t>pix</a:t>
            </a:r>
            <a:r>
              <a:rPr lang="tr-TR" b="1" dirty="0" smtClean="0">
                <a:solidFill>
                  <a:srgbClr val="7030A0"/>
                </a:solidFill>
              </a:rPr>
              <a:t> aracı ile seslendirme yaparak  Evcil Matematikçi Ortak Etkinliğimizi oluşturdular. </a:t>
            </a:r>
          </a:p>
          <a:p>
            <a:endParaRPr lang="tr-TR" dirty="0">
              <a:solidFill>
                <a:srgbClr val="7030A0"/>
              </a:solidFill>
            </a:endParaRPr>
          </a:p>
        </p:txBody>
      </p:sp>
      <p:pic>
        <p:nvPicPr>
          <p:cNvPr id="32" name="Resim 4">
            <a:extLst>
              <a:ext uri="{FF2B5EF4-FFF2-40B4-BE49-F238E27FC236}">
                <a16:creationId xmlns="" xmlns:a16="http://schemas.microsoft.com/office/drawing/2014/main" id="{6BC0AEC2-0E2B-42B6-8BD6-3F6C442E098B}"/>
              </a:ext>
            </a:extLst>
          </p:cNvPr>
          <p:cNvPicPr>
            <a:picLocks noChangeAspect="1"/>
          </p:cNvPicPr>
          <p:nvPr/>
        </p:nvPicPr>
        <p:blipFill>
          <a:blip r:embed="rId8"/>
          <a:stretch>
            <a:fillRect/>
          </a:stretch>
        </p:blipFill>
        <p:spPr>
          <a:xfrm>
            <a:off x="3892731" y="1254034"/>
            <a:ext cx="3291839" cy="3285955"/>
          </a:xfrm>
          <a:prstGeom prst="rect">
            <a:avLst/>
          </a:prstGeom>
        </p:spPr>
      </p:pic>
      <p:pic>
        <p:nvPicPr>
          <p:cNvPr id="7170" name="Picture 2" descr="https://twinspace.etwinning.net/files/collabspace/8/88/888/194888/images/c26838fa6_opt.jpeg"/>
          <p:cNvPicPr>
            <a:picLocks noChangeAspect="1" noChangeArrowheads="1"/>
          </p:cNvPicPr>
          <p:nvPr/>
        </p:nvPicPr>
        <p:blipFill>
          <a:blip r:embed="rId9"/>
          <a:srcRect/>
          <a:stretch>
            <a:fillRect/>
          </a:stretch>
        </p:blipFill>
        <p:spPr bwMode="auto">
          <a:xfrm>
            <a:off x="7718969" y="1149532"/>
            <a:ext cx="3810000" cy="3540034"/>
          </a:xfrm>
          <a:prstGeom prst="rect">
            <a:avLst/>
          </a:prstGeom>
          <a:noFill/>
        </p:spPr>
      </p:pic>
    </p:spTree>
    <p:extLst>
      <p:ext uri="{BB962C8B-B14F-4D97-AF65-F5344CB8AC3E}">
        <p14:creationId xmlns:p14="http://schemas.microsoft.com/office/powerpoint/2010/main" xmlns="" val="39737283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33"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3"/>
                                        </p:tgtEl>
                                      </p:cBhvr>
                                    </p:cmd>
                                  </p:childTnLst>
                                </p:cTn>
                              </p:par>
                            </p:childTnLst>
                          </p:cTn>
                        </p:par>
                      </p:childTnLst>
                    </p:cTn>
                  </p:par>
                </p:childTnLst>
              </p:cTn>
              <p:nextCondLst>
                <p:cond evt="onClick" delay="0">
                  <p:tgtEl>
                    <p:spTgt spid="33"/>
                  </p:tgtEl>
                </p:cond>
              </p:nextCondLst>
            </p:seq>
            <p:video>
              <p:cMediaNode vol="80000">
                <p:cTn id="12" fill="hold" display="0">
                  <p:stCondLst>
                    <p:cond delay="indefinite"/>
                  </p:stCondLst>
                </p:cTn>
                <p:tgtEl>
                  <p:spTgt spid="3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854577" y="-2245659"/>
            <a:ext cx="856211" cy="689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Resim 1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46355" y="6351461"/>
            <a:ext cx="1431267" cy="429812"/>
          </a:xfrm>
          <a:prstGeom prst="rect">
            <a:avLst/>
          </a:prstGeom>
        </p:spPr>
      </p:pic>
      <p:pic>
        <p:nvPicPr>
          <p:cNvPr id="20" name="Picture 11"/>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8289"/>
          <a:stretch>
            <a:fillRect/>
          </a:stretch>
        </p:blipFill>
        <p:spPr bwMode="auto">
          <a:xfrm>
            <a:off x="10575870" y="6358854"/>
            <a:ext cx="1616130" cy="422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7"/>
          <p:cNvSpPr>
            <a:spLocks noChangeArrowheads="1"/>
          </p:cNvSpPr>
          <p:nvPr/>
        </p:nvSpPr>
        <p:spPr bwMode="auto">
          <a:xfrm>
            <a:off x="0" y="0"/>
            <a:ext cx="228600" cy="2286000"/>
          </a:xfrm>
          <a:prstGeom prst="rect">
            <a:avLst/>
          </a:prstGeom>
          <a:solidFill>
            <a:srgbClr val="FFFF00"/>
          </a:solidFill>
          <a:ln>
            <a:noFill/>
          </a:ln>
          <a:effectLst/>
        </p:spPr>
        <p:txBody>
          <a:bodyPr wrap="none" anchor="ctr"/>
          <a:lstStyle/>
          <a:p>
            <a:pPr algn="ctr"/>
            <a:endParaRPr lang="tr-TR" altLang="tr-TR" sz="2400">
              <a:latin typeface="Times New Roman" panose="02020603050405020304" pitchFamily="18" charset="0"/>
            </a:endParaRPr>
          </a:p>
        </p:txBody>
      </p:sp>
      <p:sp>
        <p:nvSpPr>
          <p:cNvPr id="24" name="Rectangle 9"/>
          <p:cNvSpPr>
            <a:spLocks noChangeArrowheads="1"/>
          </p:cNvSpPr>
          <p:nvPr/>
        </p:nvSpPr>
        <p:spPr bwMode="auto">
          <a:xfrm>
            <a:off x="0" y="2286000"/>
            <a:ext cx="228600" cy="2286000"/>
          </a:xfrm>
          <a:prstGeom prst="rect">
            <a:avLst/>
          </a:prstGeom>
          <a:solidFill>
            <a:srgbClr val="002060"/>
          </a:solidFill>
          <a:ln>
            <a:noFill/>
          </a:ln>
          <a:effectLst/>
        </p:spPr>
        <p:txBody>
          <a:bodyPr wrap="none" anchor="ctr"/>
          <a:lstStyle/>
          <a:p>
            <a:pPr algn="ctr"/>
            <a:endParaRPr lang="tr-TR" altLang="tr-TR" sz="2400">
              <a:latin typeface="Times New Roman" panose="02020603050405020304" pitchFamily="18" charset="0"/>
            </a:endParaRPr>
          </a:p>
        </p:txBody>
      </p:sp>
      <p:sp>
        <p:nvSpPr>
          <p:cNvPr id="25" name="Rectangle 10"/>
          <p:cNvSpPr>
            <a:spLocks noChangeArrowheads="1"/>
          </p:cNvSpPr>
          <p:nvPr/>
        </p:nvSpPr>
        <p:spPr bwMode="auto">
          <a:xfrm>
            <a:off x="0" y="4572000"/>
            <a:ext cx="228600" cy="2286000"/>
          </a:xfrm>
          <a:prstGeom prst="rect">
            <a:avLst/>
          </a:prstGeom>
          <a:solidFill>
            <a:schemeClr val="accent4"/>
          </a:solidFill>
          <a:ln>
            <a:noFill/>
          </a:ln>
          <a:effectLst/>
        </p:spPr>
        <p:txBody>
          <a:bodyPr wrap="none" anchor="ctr"/>
          <a:lstStyle/>
          <a:p>
            <a:pPr algn="ctr"/>
            <a:endParaRPr lang="tr-TR" altLang="tr-TR" sz="2400">
              <a:latin typeface="Times New Roman" panose="02020603050405020304" pitchFamily="18" charset="0"/>
            </a:endParaRPr>
          </a:p>
        </p:txBody>
      </p:sp>
      <p:grpSp>
        <p:nvGrpSpPr>
          <p:cNvPr id="4" name="Grup 25"/>
          <p:cNvGrpSpPr/>
          <p:nvPr/>
        </p:nvGrpSpPr>
        <p:grpSpPr>
          <a:xfrm>
            <a:off x="6998677" y="960120"/>
            <a:ext cx="5193323" cy="60984"/>
            <a:chOff x="7157258" y="960120"/>
            <a:chExt cx="5034742" cy="58188"/>
          </a:xfrm>
        </p:grpSpPr>
        <p:sp>
          <p:nvSpPr>
            <p:cNvPr id="27" name="Dikdörtgen 26"/>
            <p:cNvSpPr/>
            <p:nvPr/>
          </p:nvSpPr>
          <p:spPr>
            <a:xfrm>
              <a:off x="7157258" y="960120"/>
              <a:ext cx="5034742" cy="58188"/>
            </a:xfrm>
            <a:prstGeom prst="rect">
              <a:avLst/>
            </a:prstGeom>
            <a:solidFill>
              <a:srgbClr val="230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28" name="Dikdörtgen 27"/>
            <p:cNvSpPr/>
            <p:nvPr/>
          </p:nvSpPr>
          <p:spPr>
            <a:xfrm flipV="1">
              <a:off x="9210501" y="960120"/>
              <a:ext cx="1645920" cy="5818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grpSp>
      <p:sp>
        <p:nvSpPr>
          <p:cNvPr id="29" name="Dikdörtgen 28"/>
          <p:cNvSpPr/>
          <p:nvPr/>
        </p:nvSpPr>
        <p:spPr>
          <a:xfrm>
            <a:off x="238895" y="6215040"/>
            <a:ext cx="11953105" cy="45719"/>
          </a:xfrm>
          <a:prstGeom prst="rect">
            <a:avLst/>
          </a:prstGeom>
          <a:solidFill>
            <a:srgbClr val="012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p:cNvSpPr txBox="1"/>
          <p:nvPr/>
        </p:nvSpPr>
        <p:spPr>
          <a:xfrm>
            <a:off x="1453018" y="1089569"/>
            <a:ext cx="9031265" cy="523220"/>
          </a:xfrm>
          <a:prstGeom prst="rect">
            <a:avLst/>
          </a:prstGeom>
          <a:noFill/>
        </p:spPr>
        <p:txBody>
          <a:bodyPr wrap="square" rtlCol="0">
            <a:spAutoFit/>
          </a:bodyPr>
          <a:lstStyle/>
          <a:p>
            <a:r>
              <a:rPr lang="tr-TR" sz="2800" b="1" dirty="0"/>
              <a:t> </a:t>
            </a:r>
          </a:p>
        </p:txBody>
      </p:sp>
      <p:sp>
        <p:nvSpPr>
          <p:cNvPr id="16" name="Metin kutusu 15"/>
          <p:cNvSpPr txBox="1"/>
          <p:nvPr/>
        </p:nvSpPr>
        <p:spPr>
          <a:xfrm>
            <a:off x="7328257" y="616144"/>
            <a:ext cx="5275385" cy="338554"/>
          </a:xfrm>
          <a:prstGeom prst="rect">
            <a:avLst/>
          </a:prstGeom>
          <a:noFill/>
        </p:spPr>
        <p:txBody>
          <a:bodyPr wrap="square" rtlCol="0">
            <a:spAutoFit/>
          </a:bodyPr>
          <a:lstStyle/>
          <a:p>
            <a:r>
              <a:rPr lang="tr-TR" sz="1600" dirty="0" err="1">
                <a:solidFill>
                  <a:srgbClr val="01236A"/>
                </a:solidFill>
              </a:rPr>
              <a:t>eTwinning</a:t>
            </a:r>
            <a:r>
              <a:rPr lang="tr-TR" sz="1600" dirty="0">
                <a:solidFill>
                  <a:srgbClr val="01236A"/>
                </a:solidFill>
              </a:rPr>
              <a:t> Bakırköy </a:t>
            </a:r>
            <a:r>
              <a:rPr lang="tr-TR" sz="1600" dirty="0" err="1">
                <a:solidFill>
                  <a:srgbClr val="01236A"/>
                </a:solidFill>
              </a:rPr>
              <a:t>Webinarları</a:t>
            </a:r>
            <a:endParaRPr lang="tr-TR" sz="1600" dirty="0">
              <a:solidFill>
                <a:srgbClr val="01236A"/>
              </a:solidFill>
            </a:endParaRPr>
          </a:p>
        </p:txBody>
      </p:sp>
      <p:sp>
        <p:nvSpPr>
          <p:cNvPr id="8" name="Metin kutusu 7">
            <a:extLst>
              <a:ext uri="{FF2B5EF4-FFF2-40B4-BE49-F238E27FC236}">
                <a16:creationId xmlns:a16="http://schemas.microsoft.com/office/drawing/2014/main" xmlns="" id="{2461920A-9E81-4403-818D-54D5B6B01785}"/>
              </a:ext>
            </a:extLst>
          </p:cNvPr>
          <p:cNvSpPr txBox="1"/>
          <p:nvPr/>
        </p:nvSpPr>
        <p:spPr>
          <a:xfrm>
            <a:off x="4114800" y="4867422"/>
            <a:ext cx="3717758" cy="923330"/>
          </a:xfrm>
          <a:prstGeom prst="rect">
            <a:avLst/>
          </a:prstGeom>
          <a:noFill/>
        </p:spPr>
        <p:txBody>
          <a:bodyPr wrap="square" rtlCol="0">
            <a:spAutoFit/>
          </a:bodyPr>
          <a:lstStyle/>
          <a:p>
            <a:r>
              <a:rPr lang="tr-TR" b="1" dirty="0" smtClean="0">
                <a:solidFill>
                  <a:srgbClr val="002060"/>
                </a:solidFill>
              </a:rPr>
              <a:t>Ortak ürün olan Proje Terimler sözlüğümüz İngilizce ve Türkçe olarak hazırlandı.  </a:t>
            </a:r>
            <a:endParaRPr lang="tr-TR" b="1" dirty="0">
              <a:solidFill>
                <a:srgbClr val="002060"/>
              </a:solidFill>
            </a:endParaRPr>
          </a:p>
        </p:txBody>
      </p:sp>
      <p:sp>
        <p:nvSpPr>
          <p:cNvPr id="10" name="Metin kutusu 9">
            <a:extLst>
              <a:ext uri="{FF2B5EF4-FFF2-40B4-BE49-F238E27FC236}">
                <a16:creationId xmlns:a16="http://schemas.microsoft.com/office/drawing/2014/main" xmlns="" id="{7AFAC11E-91B1-42A2-8EAB-08D97372AA13}"/>
              </a:ext>
            </a:extLst>
          </p:cNvPr>
          <p:cNvSpPr txBox="1"/>
          <p:nvPr/>
        </p:nvSpPr>
        <p:spPr>
          <a:xfrm>
            <a:off x="8217568" y="4768948"/>
            <a:ext cx="3621506" cy="923330"/>
          </a:xfrm>
          <a:prstGeom prst="rect">
            <a:avLst/>
          </a:prstGeom>
          <a:noFill/>
        </p:spPr>
        <p:txBody>
          <a:bodyPr wrap="square" rtlCol="0">
            <a:spAutoFit/>
          </a:bodyPr>
          <a:lstStyle/>
          <a:p>
            <a:r>
              <a:rPr lang="tr-TR" b="1" dirty="0" smtClean="0">
                <a:solidFill>
                  <a:srgbClr val="002060"/>
                </a:solidFill>
              </a:rPr>
              <a:t>Sonradan da kullanılabilecek Matematik terimleri sözlüğümüzden bir sayfa.</a:t>
            </a:r>
            <a:endParaRPr lang="en-US" b="1" dirty="0">
              <a:solidFill>
                <a:srgbClr val="002060"/>
              </a:solidFill>
            </a:endParaRPr>
          </a:p>
        </p:txBody>
      </p:sp>
      <p:sp>
        <p:nvSpPr>
          <p:cNvPr id="30" name="Metin kutusu 29">
            <a:extLst>
              <a:ext uri="{FF2B5EF4-FFF2-40B4-BE49-F238E27FC236}">
                <a16:creationId xmlns:a16="http://schemas.microsoft.com/office/drawing/2014/main" xmlns="" id="{44280B37-B178-4628-A86E-FF5055F8C42B}"/>
              </a:ext>
            </a:extLst>
          </p:cNvPr>
          <p:cNvSpPr txBox="1"/>
          <p:nvPr/>
        </p:nvSpPr>
        <p:spPr>
          <a:xfrm>
            <a:off x="156027" y="6298906"/>
            <a:ext cx="2916762" cy="461665"/>
          </a:xfrm>
          <a:prstGeom prst="rect">
            <a:avLst/>
          </a:prstGeom>
          <a:noFill/>
        </p:spPr>
        <p:txBody>
          <a:bodyPr wrap="square">
            <a:spAutoFit/>
          </a:bodyPr>
          <a:lstStyle/>
          <a:p>
            <a:pPr algn="ctr"/>
            <a:r>
              <a:rPr lang="tr-TR" sz="1200" dirty="0">
                <a:solidFill>
                  <a:srgbClr val="FF0000"/>
                </a:solidFill>
              </a:rPr>
              <a:t>Bakırköy </a:t>
            </a:r>
          </a:p>
          <a:p>
            <a:pPr algn="ctr"/>
            <a:r>
              <a:rPr lang="tr-TR" sz="1200" dirty="0">
                <a:solidFill>
                  <a:srgbClr val="FF0000"/>
                </a:solidFill>
              </a:rPr>
              <a:t>İlçe Milli Eğitim Müdürlüğü</a:t>
            </a:r>
          </a:p>
        </p:txBody>
      </p:sp>
      <p:pic>
        <p:nvPicPr>
          <p:cNvPr id="31" name="Resim 30">
            <a:extLst>
              <a:ext uri="{FF2B5EF4-FFF2-40B4-BE49-F238E27FC236}">
                <a16:creationId xmlns:a16="http://schemas.microsoft.com/office/drawing/2014/main" xmlns="" id="{FE2D4EC4-7C7A-42BB-AE41-1A1BBB832B3B}"/>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38895" y="6203802"/>
            <a:ext cx="560327" cy="725129"/>
          </a:xfrm>
          <a:prstGeom prst="rect">
            <a:avLst/>
          </a:prstGeom>
        </p:spPr>
      </p:pic>
      <p:sp>
        <p:nvSpPr>
          <p:cNvPr id="35" name="34 Metin kutusu"/>
          <p:cNvSpPr txBox="1"/>
          <p:nvPr/>
        </p:nvSpPr>
        <p:spPr>
          <a:xfrm>
            <a:off x="520506" y="4532811"/>
            <a:ext cx="3249636" cy="2031325"/>
          </a:xfrm>
          <a:prstGeom prst="rect">
            <a:avLst/>
          </a:prstGeom>
          <a:noFill/>
        </p:spPr>
        <p:txBody>
          <a:bodyPr wrap="square" rtlCol="0">
            <a:spAutoFit/>
          </a:bodyPr>
          <a:lstStyle/>
          <a:p>
            <a:r>
              <a:rPr lang="tr-TR" b="1" dirty="0" smtClean="0">
                <a:solidFill>
                  <a:srgbClr val="002060"/>
                </a:solidFill>
              </a:rPr>
              <a:t>10 Kasım Atatürk’ü anma haftası için  </a:t>
            </a:r>
            <a:r>
              <a:rPr lang="tr-TR" b="1" dirty="0" err="1" smtClean="0">
                <a:solidFill>
                  <a:srgbClr val="002060"/>
                </a:solidFill>
              </a:rPr>
              <a:t>Storyjumper</a:t>
            </a:r>
            <a:r>
              <a:rPr lang="tr-TR" b="1" dirty="0" smtClean="0">
                <a:solidFill>
                  <a:srgbClr val="002060"/>
                </a:solidFill>
              </a:rPr>
              <a:t> uygulamasıyla ortak bir sesli şiir kitabı oluşturuldu ve şiirler öğrenciler tarafından seslendirildi.   </a:t>
            </a:r>
          </a:p>
          <a:p>
            <a:endParaRPr lang="tr-TR" dirty="0"/>
          </a:p>
        </p:txBody>
      </p:sp>
      <p:pic>
        <p:nvPicPr>
          <p:cNvPr id="4097" name="Picture 1"/>
          <p:cNvPicPr>
            <a:picLocks noChangeAspect="1" noChangeArrowheads="1"/>
          </p:cNvPicPr>
          <p:nvPr/>
        </p:nvPicPr>
        <p:blipFill>
          <a:blip r:embed="rId5" cstate="print"/>
          <a:srcRect/>
          <a:stretch>
            <a:fillRect/>
          </a:stretch>
        </p:blipFill>
        <p:spPr bwMode="auto">
          <a:xfrm>
            <a:off x="578223" y="1452283"/>
            <a:ext cx="2891118" cy="2864224"/>
          </a:xfrm>
          <a:prstGeom prst="rect">
            <a:avLst/>
          </a:prstGeom>
          <a:noFill/>
          <a:ln w="9525">
            <a:noFill/>
            <a:miter lim="800000"/>
            <a:headEnd/>
            <a:tailEnd/>
          </a:ln>
          <a:effectLst/>
        </p:spPr>
      </p:pic>
      <p:pic>
        <p:nvPicPr>
          <p:cNvPr id="4098" name="Picture 2"/>
          <p:cNvPicPr>
            <a:picLocks noChangeAspect="1" noChangeArrowheads="1"/>
          </p:cNvPicPr>
          <p:nvPr/>
        </p:nvPicPr>
        <p:blipFill>
          <a:blip r:embed="rId6" cstate="print"/>
          <a:srcRect/>
          <a:stretch>
            <a:fillRect/>
          </a:stretch>
        </p:blipFill>
        <p:spPr bwMode="auto">
          <a:xfrm>
            <a:off x="4380349" y="1062318"/>
            <a:ext cx="2794144" cy="3725526"/>
          </a:xfrm>
          <a:prstGeom prst="rect">
            <a:avLst/>
          </a:prstGeom>
          <a:noFill/>
          <a:ln w="9525">
            <a:noFill/>
            <a:miter lim="800000"/>
            <a:headEnd/>
            <a:tailEnd/>
          </a:ln>
          <a:effectLst/>
        </p:spPr>
      </p:pic>
      <p:pic>
        <p:nvPicPr>
          <p:cNvPr id="4099" name="Picture 3"/>
          <p:cNvPicPr>
            <a:picLocks noChangeAspect="1" noChangeArrowheads="1"/>
          </p:cNvPicPr>
          <p:nvPr/>
        </p:nvPicPr>
        <p:blipFill>
          <a:blip r:embed="rId7" cstate="print"/>
          <a:srcRect/>
          <a:stretch>
            <a:fillRect/>
          </a:stretch>
        </p:blipFill>
        <p:spPr bwMode="auto">
          <a:xfrm>
            <a:off x="8364071" y="1119692"/>
            <a:ext cx="3240741" cy="3514164"/>
          </a:xfrm>
          <a:prstGeom prst="rect">
            <a:avLst/>
          </a:prstGeom>
          <a:noFill/>
          <a:ln w="9525">
            <a:noFill/>
            <a:miter lim="800000"/>
            <a:headEnd/>
            <a:tailEnd/>
          </a:ln>
          <a:effectLst/>
        </p:spPr>
      </p:pic>
    </p:spTree>
    <p:extLst>
      <p:ext uri="{BB962C8B-B14F-4D97-AF65-F5344CB8AC3E}">
        <p14:creationId xmlns:p14="http://schemas.microsoft.com/office/powerpoint/2010/main" xmlns="" val="3973728324"/>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558742" y="0"/>
            <a:ext cx="856211" cy="689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Resim 1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46355" y="6351461"/>
            <a:ext cx="1431267" cy="429812"/>
          </a:xfrm>
          <a:prstGeom prst="rect">
            <a:avLst/>
          </a:prstGeom>
        </p:spPr>
      </p:pic>
      <p:pic>
        <p:nvPicPr>
          <p:cNvPr id="20" name="Picture 11"/>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8289"/>
          <a:stretch>
            <a:fillRect/>
          </a:stretch>
        </p:blipFill>
        <p:spPr bwMode="auto">
          <a:xfrm>
            <a:off x="10575870" y="6358854"/>
            <a:ext cx="1616130" cy="422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7"/>
          <p:cNvSpPr>
            <a:spLocks noChangeArrowheads="1"/>
          </p:cNvSpPr>
          <p:nvPr/>
        </p:nvSpPr>
        <p:spPr bwMode="auto">
          <a:xfrm>
            <a:off x="0" y="0"/>
            <a:ext cx="228600" cy="2286000"/>
          </a:xfrm>
          <a:prstGeom prst="rect">
            <a:avLst/>
          </a:prstGeom>
          <a:solidFill>
            <a:srgbClr val="FFFF00"/>
          </a:solidFill>
          <a:ln>
            <a:noFill/>
          </a:ln>
          <a:effectLst/>
        </p:spPr>
        <p:txBody>
          <a:bodyPr wrap="none" anchor="ctr"/>
          <a:lstStyle/>
          <a:p>
            <a:pPr algn="ctr"/>
            <a:endParaRPr lang="tr-TR" altLang="tr-TR" sz="2400">
              <a:latin typeface="Times New Roman" panose="02020603050405020304" pitchFamily="18" charset="0"/>
            </a:endParaRPr>
          </a:p>
        </p:txBody>
      </p:sp>
      <p:sp>
        <p:nvSpPr>
          <p:cNvPr id="24" name="Rectangle 9"/>
          <p:cNvSpPr>
            <a:spLocks noChangeArrowheads="1"/>
          </p:cNvSpPr>
          <p:nvPr/>
        </p:nvSpPr>
        <p:spPr bwMode="auto">
          <a:xfrm>
            <a:off x="0" y="2286000"/>
            <a:ext cx="228600" cy="2286000"/>
          </a:xfrm>
          <a:prstGeom prst="rect">
            <a:avLst/>
          </a:prstGeom>
          <a:solidFill>
            <a:srgbClr val="002060"/>
          </a:solidFill>
          <a:ln>
            <a:noFill/>
          </a:ln>
          <a:effectLst/>
        </p:spPr>
        <p:txBody>
          <a:bodyPr wrap="none" anchor="ctr"/>
          <a:lstStyle/>
          <a:p>
            <a:pPr algn="ctr"/>
            <a:endParaRPr lang="tr-TR" altLang="tr-TR" sz="2400">
              <a:latin typeface="Times New Roman" panose="02020603050405020304" pitchFamily="18" charset="0"/>
            </a:endParaRPr>
          </a:p>
        </p:txBody>
      </p:sp>
      <p:sp>
        <p:nvSpPr>
          <p:cNvPr id="25" name="Rectangle 10"/>
          <p:cNvSpPr>
            <a:spLocks noChangeArrowheads="1"/>
          </p:cNvSpPr>
          <p:nvPr/>
        </p:nvSpPr>
        <p:spPr bwMode="auto">
          <a:xfrm>
            <a:off x="0" y="4572000"/>
            <a:ext cx="228600" cy="2286000"/>
          </a:xfrm>
          <a:prstGeom prst="rect">
            <a:avLst/>
          </a:prstGeom>
          <a:solidFill>
            <a:schemeClr val="accent4"/>
          </a:solidFill>
          <a:ln>
            <a:noFill/>
          </a:ln>
          <a:effectLst/>
        </p:spPr>
        <p:txBody>
          <a:bodyPr wrap="none" anchor="ctr"/>
          <a:lstStyle/>
          <a:p>
            <a:pPr algn="ctr"/>
            <a:endParaRPr lang="tr-TR" altLang="tr-TR" sz="2400">
              <a:latin typeface="Times New Roman" panose="02020603050405020304" pitchFamily="18" charset="0"/>
            </a:endParaRPr>
          </a:p>
        </p:txBody>
      </p:sp>
      <p:grpSp>
        <p:nvGrpSpPr>
          <p:cNvPr id="4" name="Grup 25"/>
          <p:cNvGrpSpPr/>
          <p:nvPr/>
        </p:nvGrpSpPr>
        <p:grpSpPr>
          <a:xfrm>
            <a:off x="6998677" y="960120"/>
            <a:ext cx="5193323" cy="60984"/>
            <a:chOff x="7157258" y="960120"/>
            <a:chExt cx="5034742" cy="58188"/>
          </a:xfrm>
        </p:grpSpPr>
        <p:sp>
          <p:nvSpPr>
            <p:cNvPr id="27" name="Dikdörtgen 26"/>
            <p:cNvSpPr/>
            <p:nvPr/>
          </p:nvSpPr>
          <p:spPr>
            <a:xfrm>
              <a:off x="7157258" y="960120"/>
              <a:ext cx="5034742" cy="58188"/>
            </a:xfrm>
            <a:prstGeom prst="rect">
              <a:avLst/>
            </a:prstGeom>
            <a:solidFill>
              <a:srgbClr val="230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28" name="Dikdörtgen 27"/>
            <p:cNvSpPr/>
            <p:nvPr/>
          </p:nvSpPr>
          <p:spPr>
            <a:xfrm flipV="1">
              <a:off x="9210501" y="960120"/>
              <a:ext cx="1645920" cy="5818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grpSp>
      <p:sp>
        <p:nvSpPr>
          <p:cNvPr id="29" name="Dikdörtgen 28"/>
          <p:cNvSpPr/>
          <p:nvPr/>
        </p:nvSpPr>
        <p:spPr>
          <a:xfrm>
            <a:off x="238895" y="6215040"/>
            <a:ext cx="11953105" cy="45719"/>
          </a:xfrm>
          <a:prstGeom prst="rect">
            <a:avLst/>
          </a:prstGeom>
          <a:solidFill>
            <a:srgbClr val="012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p:cNvSpPr txBox="1"/>
          <p:nvPr/>
        </p:nvSpPr>
        <p:spPr>
          <a:xfrm>
            <a:off x="1453018" y="1089569"/>
            <a:ext cx="9031265" cy="523220"/>
          </a:xfrm>
          <a:prstGeom prst="rect">
            <a:avLst/>
          </a:prstGeom>
          <a:noFill/>
        </p:spPr>
        <p:txBody>
          <a:bodyPr wrap="square" rtlCol="0">
            <a:spAutoFit/>
          </a:bodyPr>
          <a:lstStyle/>
          <a:p>
            <a:r>
              <a:rPr lang="tr-TR" sz="2800" b="1" dirty="0"/>
              <a:t> </a:t>
            </a:r>
          </a:p>
        </p:txBody>
      </p:sp>
      <p:sp>
        <p:nvSpPr>
          <p:cNvPr id="16" name="Metin kutusu 15"/>
          <p:cNvSpPr txBox="1"/>
          <p:nvPr/>
        </p:nvSpPr>
        <p:spPr>
          <a:xfrm>
            <a:off x="7328257" y="616144"/>
            <a:ext cx="5275385" cy="338554"/>
          </a:xfrm>
          <a:prstGeom prst="rect">
            <a:avLst/>
          </a:prstGeom>
          <a:noFill/>
        </p:spPr>
        <p:txBody>
          <a:bodyPr wrap="square" rtlCol="0">
            <a:spAutoFit/>
          </a:bodyPr>
          <a:lstStyle/>
          <a:p>
            <a:r>
              <a:rPr lang="tr-TR" sz="1600" dirty="0" err="1">
                <a:solidFill>
                  <a:srgbClr val="01236A"/>
                </a:solidFill>
              </a:rPr>
              <a:t>eTwinning</a:t>
            </a:r>
            <a:r>
              <a:rPr lang="tr-TR" sz="1600" dirty="0">
                <a:solidFill>
                  <a:srgbClr val="01236A"/>
                </a:solidFill>
              </a:rPr>
              <a:t> Bakırköy </a:t>
            </a:r>
            <a:r>
              <a:rPr lang="tr-TR" sz="1600" dirty="0" err="1">
                <a:solidFill>
                  <a:srgbClr val="01236A"/>
                </a:solidFill>
              </a:rPr>
              <a:t>Webinarları</a:t>
            </a:r>
            <a:endParaRPr lang="tr-TR" sz="1600" dirty="0">
              <a:solidFill>
                <a:srgbClr val="01236A"/>
              </a:solidFill>
            </a:endParaRPr>
          </a:p>
        </p:txBody>
      </p:sp>
      <p:sp>
        <p:nvSpPr>
          <p:cNvPr id="3" name="Metin kutusu 2"/>
          <p:cNvSpPr txBox="1"/>
          <p:nvPr/>
        </p:nvSpPr>
        <p:spPr>
          <a:xfrm>
            <a:off x="385056" y="502635"/>
            <a:ext cx="6870032" cy="584775"/>
          </a:xfrm>
          <a:prstGeom prst="rect">
            <a:avLst/>
          </a:prstGeom>
          <a:noFill/>
        </p:spPr>
        <p:txBody>
          <a:bodyPr wrap="square" rtlCol="0">
            <a:spAutoFit/>
          </a:bodyPr>
          <a:lstStyle/>
          <a:p>
            <a:pPr algn="ctr"/>
            <a:r>
              <a:rPr lang="tr-TR"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ORTAK ÇALIŞMALAR</a:t>
            </a:r>
          </a:p>
        </p:txBody>
      </p:sp>
      <p:sp>
        <p:nvSpPr>
          <p:cNvPr id="30" name="Metin kutusu 29">
            <a:extLst>
              <a:ext uri="{FF2B5EF4-FFF2-40B4-BE49-F238E27FC236}">
                <a16:creationId xmlns:a16="http://schemas.microsoft.com/office/drawing/2014/main" xmlns="" id="{44280B37-B178-4628-A86E-FF5055F8C42B}"/>
              </a:ext>
            </a:extLst>
          </p:cNvPr>
          <p:cNvSpPr txBox="1"/>
          <p:nvPr/>
        </p:nvSpPr>
        <p:spPr>
          <a:xfrm>
            <a:off x="156027" y="6298906"/>
            <a:ext cx="2916762" cy="461665"/>
          </a:xfrm>
          <a:prstGeom prst="rect">
            <a:avLst/>
          </a:prstGeom>
          <a:noFill/>
        </p:spPr>
        <p:txBody>
          <a:bodyPr wrap="square">
            <a:spAutoFit/>
          </a:bodyPr>
          <a:lstStyle/>
          <a:p>
            <a:pPr algn="ctr"/>
            <a:r>
              <a:rPr lang="tr-TR" sz="1200" dirty="0">
                <a:solidFill>
                  <a:srgbClr val="FF0000"/>
                </a:solidFill>
              </a:rPr>
              <a:t>Bakırköy </a:t>
            </a:r>
          </a:p>
          <a:p>
            <a:pPr algn="ctr"/>
            <a:r>
              <a:rPr lang="tr-TR" sz="1200" dirty="0">
                <a:solidFill>
                  <a:srgbClr val="FF0000"/>
                </a:solidFill>
              </a:rPr>
              <a:t>İlçe Milli Eğitim Müdürlüğü</a:t>
            </a:r>
          </a:p>
        </p:txBody>
      </p:sp>
      <p:pic>
        <p:nvPicPr>
          <p:cNvPr id="31" name="Resim 30">
            <a:extLst>
              <a:ext uri="{FF2B5EF4-FFF2-40B4-BE49-F238E27FC236}">
                <a16:creationId xmlns:a16="http://schemas.microsoft.com/office/drawing/2014/main" xmlns="" id="{FE2D4EC4-7C7A-42BB-AE41-1A1BBB832B3B}"/>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38895" y="6203802"/>
            <a:ext cx="560327" cy="725129"/>
          </a:xfrm>
          <a:prstGeom prst="rect">
            <a:avLst/>
          </a:prstGeom>
        </p:spPr>
      </p:pic>
      <p:sp>
        <p:nvSpPr>
          <p:cNvPr id="26" name="25 Dikdörtgen"/>
          <p:cNvSpPr/>
          <p:nvPr/>
        </p:nvSpPr>
        <p:spPr>
          <a:xfrm>
            <a:off x="858131" y="5205046"/>
            <a:ext cx="5451230" cy="646331"/>
          </a:xfrm>
          <a:prstGeom prst="rect">
            <a:avLst/>
          </a:prstGeom>
        </p:spPr>
        <p:txBody>
          <a:bodyPr wrap="square">
            <a:spAutoFit/>
          </a:bodyPr>
          <a:lstStyle/>
          <a:p>
            <a:r>
              <a:rPr lang="en-US" b="1" u="sng" dirty="0" smtClean="0">
                <a:solidFill>
                  <a:srgbClr val="002060"/>
                </a:solidFill>
              </a:rPr>
              <a:t> </a:t>
            </a:r>
            <a:r>
              <a:rPr lang="tr-TR" b="1" u="sng" dirty="0" smtClean="0">
                <a:solidFill>
                  <a:srgbClr val="002060"/>
                </a:solidFill>
              </a:rPr>
              <a:t>Projemizin adı olan Benim Matematikçim kelimesinin harflerinden oluşan Türkçe akrostiş şiir çalışmamız. </a:t>
            </a:r>
            <a:endParaRPr lang="tr-TR" b="1" dirty="0">
              <a:solidFill>
                <a:srgbClr val="002060"/>
              </a:solidFill>
            </a:endParaRPr>
          </a:p>
        </p:txBody>
      </p:sp>
      <p:sp>
        <p:nvSpPr>
          <p:cNvPr id="34" name="33 Metin kutusu"/>
          <p:cNvSpPr txBox="1"/>
          <p:nvPr/>
        </p:nvSpPr>
        <p:spPr>
          <a:xfrm>
            <a:off x="7010401" y="5078437"/>
            <a:ext cx="4586513" cy="646331"/>
          </a:xfrm>
          <a:prstGeom prst="rect">
            <a:avLst/>
          </a:prstGeom>
          <a:noFill/>
        </p:spPr>
        <p:txBody>
          <a:bodyPr wrap="square" rtlCol="0">
            <a:spAutoFit/>
          </a:bodyPr>
          <a:lstStyle/>
          <a:p>
            <a:r>
              <a:rPr lang="tr-TR" b="1" dirty="0" err="1" smtClean="0">
                <a:solidFill>
                  <a:srgbClr val="002060"/>
                </a:solidFill>
              </a:rPr>
              <a:t>My</a:t>
            </a:r>
            <a:r>
              <a:rPr lang="tr-TR" b="1" dirty="0" smtClean="0">
                <a:solidFill>
                  <a:srgbClr val="002060"/>
                </a:solidFill>
              </a:rPr>
              <a:t> </a:t>
            </a:r>
            <a:r>
              <a:rPr lang="tr-TR" b="1" dirty="0" err="1" smtClean="0">
                <a:solidFill>
                  <a:srgbClr val="002060"/>
                </a:solidFill>
              </a:rPr>
              <a:t>Mathematician</a:t>
            </a:r>
            <a:r>
              <a:rPr lang="tr-TR" b="1" dirty="0" smtClean="0">
                <a:solidFill>
                  <a:srgbClr val="002060"/>
                </a:solidFill>
              </a:rPr>
              <a:t> kelimesinin harflerinden oluşan İngilizce akrostiş şiirimiz. </a:t>
            </a:r>
            <a:endParaRPr lang="tr-TR" b="1" dirty="0">
              <a:solidFill>
                <a:srgbClr val="002060"/>
              </a:solidFill>
            </a:endParaRPr>
          </a:p>
        </p:txBody>
      </p:sp>
      <p:pic>
        <p:nvPicPr>
          <p:cNvPr id="6148" name="Picture 4" descr="https://twinspace.etwinning.net/files/collabspace/8/88/888/194888/images/bc6806768.jpg"/>
          <p:cNvPicPr>
            <a:picLocks noChangeAspect="1" noChangeArrowheads="1"/>
          </p:cNvPicPr>
          <p:nvPr/>
        </p:nvPicPr>
        <p:blipFill>
          <a:blip r:embed="rId5"/>
          <a:srcRect/>
          <a:stretch>
            <a:fillRect/>
          </a:stretch>
        </p:blipFill>
        <p:spPr bwMode="auto">
          <a:xfrm>
            <a:off x="6974386" y="1218747"/>
            <a:ext cx="4229100" cy="3867150"/>
          </a:xfrm>
          <a:prstGeom prst="rect">
            <a:avLst/>
          </a:prstGeom>
          <a:noFill/>
        </p:spPr>
      </p:pic>
      <p:pic>
        <p:nvPicPr>
          <p:cNvPr id="6149" name="Picture 5"/>
          <p:cNvPicPr>
            <a:picLocks noChangeAspect="1" noChangeArrowheads="1"/>
          </p:cNvPicPr>
          <p:nvPr/>
        </p:nvPicPr>
        <p:blipFill>
          <a:blip r:embed="rId6" cstate="print"/>
          <a:srcRect/>
          <a:stretch>
            <a:fillRect/>
          </a:stretch>
        </p:blipFill>
        <p:spPr bwMode="auto">
          <a:xfrm>
            <a:off x="1385048" y="1201783"/>
            <a:ext cx="3082449" cy="3696788"/>
          </a:xfrm>
          <a:prstGeom prst="rect">
            <a:avLst/>
          </a:prstGeom>
          <a:noFill/>
          <a:ln w="9525">
            <a:noFill/>
            <a:miter lim="800000"/>
            <a:headEnd/>
            <a:tailEnd/>
          </a:ln>
          <a:effectLst/>
        </p:spPr>
      </p:pic>
    </p:spTree>
    <p:extLst>
      <p:ext uri="{BB962C8B-B14F-4D97-AF65-F5344CB8AC3E}">
        <p14:creationId xmlns:p14="http://schemas.microsoft.com/office/powerpoint/2010/main" xmlns="" val="3973728324"/>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558742" y="0"/>
            <a:ext cx="856211" cy="689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Resim 1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46355" y="6351461"/>
            <a:ext cx="1431267" cy="429812"/>
          </a:xfrm>
          <a:prstGeom prst="rect">
            <a:avLst/>
          </a:prstGeom>
        </p:spPr>
      </p:pic>
      <p:pic>
        <p:nvPicPr>
          <p:cNvPr id="20" name="Picture 11"/>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8289"/>
          <a:stretch>
            <a:fillRect/>
          </a:stretch>
        </p:blipFill>
        <p:spPr bwMode="auto">
          <a:xfrm>
            <a:off x="10575870" y="6358854"/>
            <a:ext cx="1616130" cy="422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7"/>
          <p:cNvSpPr>
            <a:spLocks noChangeArrowheads="1"/>
          </p:cNvSpPr>
          <p:nvPr/>
        </p:nvSpPr>
        <p:spPr bwMode="auto">
          <a:xfrm>
            <a:off x="0" y="0"/>
            <a:ext cx="228600" cy="2286000"/>
          </a:xfrm>
          <a:prstGeom prst="rect">
            <a:avLst/>
          </a:prstGeom>
          <a:solidFill>
            <a:srgbClr val="FFFF00"/>
          </a:solidFill>
          <a:ln>
            <a:noFill/>
          </a:ln>
          <a:effectLst/>
        </p:spPr>
        <p:txBody>
          <a:bodyPr wrap="none" anchor="ctr"/>
          <a:lstStyle/>
          <a:p>
            <a:pPr algn="ctr"/>
            <a:endParaRPr lang="tr-TR" altLang="tr-TR" sz="2400">
              <a:latin typeface="Times New Roman" panose="02020603050405020304" pitchFamily="18" charset="0"/>
            </a:endParaRPr>
          </a:p>
        </p:txBody>
      </p:sp>
      <p:sp>
        <p:nvSpPr>
          <p:cNvPr id="24" name="Rectangle 9"/>
          <p:cNvSpPr>
            <a:spLocks noChangeArrowheads="1"/>
          </p:cNvSpPr>
          <p:nvPr/>
        </p:nvSpPr>
        <p:spPr bwMode="auto">
          <a:xfrm>
            <a:off x="0" y="2286000"/>
            <a:ext cx="228600" cy="2286000"/>
          </a:xfrm>
          <a:prstGeom prst="rect">
            <a:avLst/>
          </a:prstGeom>
          <a:solidFill>
            <a:srgbClr val="002060"/>
          </a:solidFill>
          <a:ln>
            <a:noFill/>
          </a:ln>
          <a:effectLst/>
        </p:spPr>
        <p:txBody>
          <a:bodyPr wrap="none" anchor="ctr"/>
          <a:lstStyle/>
          <a:p>
            <a:pPr algn="ctr"/>
            <a:endParaRPr lang="tr-TR" altLang="tr-TR" sz="2400">
              <a:latin typeface="Times New Roman" panose="02020603050405020304" pitchFamily="18" charset="0"/>
            </a:endParaRPr>
          </a:p>
        </p:txBody>
      </p:sp>
      <p:sp>
        <p:nvSpPr>
          <p:cNvPr id="25" name="Rectangle 10"/>
          <p:cNvSpPr>
            <a:spLocks noChangeArrowheads="1"/>
          </p:cNvSpPr>
          <p:nvPr/>
        </p:nvSpPr>
        <p:spPr bwMode="auto">
          <a:xfrm>
            <a:off x="0" y="4572000"/>
            <a:ext cx="228600" cy="2286000"/>
          </a:xfrm>
          <a:prstGeom prst="rect">
            <a:avLst/>
          </a:prstGeom>
          <a:solidFill>
            <a:schemeClr val="accent4"/>
          </a:solidFill>
          <a:ln>
            <a:noFill/>
          </a:ln>
          <a:effectLst/>
        </p:spPr>
        <p:txBody>
          <a:bodyPr wrap="none" anchor="ctr"/>
          <a:lstStyle/>
          <a:p>
            <a:pPr algn="ctr"/>
            <a:endParaRPr lang="tr-TR" altLang="tr-TR" sz="2400">
              <a:latin typeface="Times New Roman" panose="02020603050405020304" pitchFamily="18" charset="0"/>
            </a:endParaRPr>
          </a:p>
        </p:txBody>
      </p:sp>
      <p:grpSp>
        <p:nvGrpSpPr>
          <p:cNvPr id="4" name="Grup 25"/>
          <p:cNvGrpSpPr/>
          <p:nvPr/>
        </p:nvGrpSpPr>
        <p:grpSpPr>
          <a:xfrm>
            <a:off x="6998677" y="960120"/>
            <a:ext cx="5193323" cy="60984"/>
            <a:chOff x="7157258" y="960120"/>
            <a:chExt cx="5034742" cy="58188"/>
          </a:xfrm>
        </p:grpSpPr>
        <p:sp>
          <p:nvSpPr>
            <p:cNvPr id="27" name="Dikdörtgen 26"/>
            <p:cNvSpPr/>
            <p:nvPr/>
          </p:nvSpPr>
          <p:spPr>
            <a:xfrm>
              <a:off x="7157258" y="960120"/>
              <a:ext cx="5034742" cy="58188"/>
            </a:xfrm>
            <a:prstGeom prst="rect">
              <a:avLst/>
            </a:prstGeom>
            <a:solidFill>
              <a:srgbClr val="230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28" name="Dikdörtgen 27"/>
            <p:cNvSpPr/>
            <p:nvPr/>
          </p:nvSpPr>
          <p:spPr>
            <a:xfrm flipV="1">
              <a:off x="9210501" y="960120"/>
              <a:ext cx="1645920" cy="5818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grpSp>
      <p:sp>
        <p:nvSpPr>
          <p:cNvPr id="29" name="Dikdörtgen 28"/>
          <p:cNvSpPr/>
          <p:nvPr/>
        </p:nvSpPr>
        <p:spPr>
          <a:xfrm>
            <a:off x="238895" y="6215040"/>
            <a:ext cx="11953105" cy="45719"/>
          </a:xfrm>
          <a:prstGeom prst="rect">
            <a:avLst/>
          </a:prstGeom>
          <a:solidFill>
            <a:srgbClr val="012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p:cNvSpPr txBox="1"/>
          <p:nvPr/>
        </p:nvSpPr>
        <p:spPr>
          <a:xfrm>
            <a:off x="1453018" y="1089569"/>
            <a:ext cx="9031265" cy="523220"/>
          </a:xfrm>
          <a:prstGeom prst="rect">
            <a:avLst/>
          </a:prstGeom>
          <a:noFill/>
        </p:spPr>
        <p:txBody>
          <a:bodyPr wrap="square" rtlCol="0">
            <a:spAutoFit/>
          </a:bodyPr>
          <a:lstStyle/>
          <a:p>
            <a:r>
              <a:rPr lang="tr-TR" sz="2800" b="1" dirty="0"/>
              <a:t> </a:t>
            </a:r>
          </a:p>
        </p:txBody>
      </p:sp>
      <p:sp>
        <p:nvSpPr>
          <p:cNvPr id="16" name="Metin kutusu 15"/>
          <p:cNvSpPr txBox="1"/>
          <p:nvPr/>
        </p:nvSpPr>
        <p:spPr>
          <a:xfrm>
            <a:off x="7328257" y="616144"/>
            <a:ext cx="5275385" cy="338554"/>
          </a:xfrm>
          <a:prstGeom prst="rect">
            <a:avLst/>
          </a:prstGeom>
          <a:noFill/>
        </p:spPr>
        <p:txBody>
          <a:bodyPr wrap="square" rtlCol="0">
            <a:spAutoFit/>
          </a:bodyPr>
          <a:lstStyle/>
          <a:p>
            <a:r>
              <a:rPr lang="tr-TR" sz="1600" dirty="0" err="1">
                <a:solidFill>
                  <a:srgbClr val="01236A"/>
                </a:solidFill>
              </a:rPr>
              <a:t>eTwinning</a:t>
            </a:r>
            <a:r>
              <a:rPr lang="tr-TR" sz="1600" dirty="0">
                <a:solidFill>
                  <a:srgbClr val="01236A"/>
                </a:solidFill>
              </a:rPr>
              <a:t> Bakırköy </a:t>
            </a:r>
            <a:r>
              <a:rPr lang="tr-TR" sz="1600" dirty="0" err="1">
                <a:solidFill>
                  <a:srgbClr val="01236A"/>
                </a:solidFill>
              </a:rPr>
              <a:t>Webinarları</a:t>
            </a:r>
            <a:endParaRPr lang="tr-TR" sz="1600" dirty="0">
              <a:solidFill>
                <a:srgbClr val="01236A"/>
              </a:solidFill>
            </a:endParaRPr>
          </a:p>
        </p:txBody>
      </p:sp>
      <p:sp>
        <p:nvSpPr>
          <p:cNvPr id="3" name="Metin kutusu 2"/>
          <p:cNvSpPr txBox="1"/>
          <p:nvPr/>
        </p:nvSpPr>
        <p:spPr>
          <a:xfrm>
            <a:off x="385056" y="502635"/>
            <a:ext cx="6870032" cy="584775"/>
          </a:xfrm>
          <a:prstGeom prst="rect">
            <a:avLst/>
          </a:prstGeom>
          <a:noFill/>
        </p:spPr>
        <p:txBody>
          <a:bodyPr wrap="square" rtlCol="0">
            <a:spAutoFit/>
          </a:bodyPr>
          <a:lstStyle/>
          <a:p>
            <a:pPr algn="ctr"/>
            <a:r>
              <a:rPr lang="tr-TR" sz="3200" b="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FORUM</a:t>
            </a:r>
            <a:endParaRPr lang="tr-TR"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0" name="Metin kutusu 29">
            <a:extLst>
              <a:ext uri="{FF2B5EF4-FFF2-40B4-BE49-F238E27FC236}">
                <a16:creationId xmlns:a16="http://schemas.microsoft.com/office/drawing/2014/main" xmlns="" id="{44280B37-B178-4628-A86E-FF5055F8C42B}"/>
              </a:ext>
            </a:extLst>
          </p:cNvPr>
          <p:cNvSpPr txBox="1"/>
          <p:nvPr/>
        </p:nvSpPr>
        <p:spPr>
          <a:xfrm>
            <a:off x="156027" y="6298906"/>
            <a:ext cx="2916762" cy="461665"/>
          </a:xfrm>
          <a:prstGeom prst="rect">
            <a:avLst/>
          </a:prstGeom>
          <a:noFill/>
        </p:spPr>
        <p:txBody>
          <a:bodyPr wrap="square">
            <a:spAutoFit/>
          </a:bodyPr>
          <a:lstStyle/>
          <a:p>
            <a:pPr algn="ctr"/>
            <a:r>
              <a:rPr lang="tr-TR" sz="1200" dirty="0">
                <a:solidFill>
                  <a:srgbClr val="FF0000"/>
                </a:solidFill>
              </a:rPr>
              <a:t>Bakırköy </a:t>
            </a:r>
          </a:p>
          <a:p>
            <a:pPr algn="ctr"/>
            <a:r>
              <a:rPr lang="tr-TR" sz="1200" dirty="0">
                <a:solidFill>
                  <a:srgbClr val="FF0000"/>
                </a:solidFill>
              </a:rPr>
              <a:t>İlçe Milli Eğitim Müdürlüğü</a:t>
            </a:r>
          </a:p>
        </p:txBody>
      </p:sp>
      <p:pic>
        <p:nvPicPr>
          <p:cNvPr id="31" name="Resim 30">
            <a:extLst>
              <a:ext uri="{FF2B5EF4-FFF2-40B4-BE49-F238E27FC236}">
                <a16:creationId xmlns:a16="http://schemas.microsoft.com/office/drawing/2014/main" xmlns="" id="{FE2D4EC4-7C7A-42BB-AE41-1A1BBB832B3B}"/>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38895" y="6203802"/>
            <a:ext cx="560327" cy="725129"/>
          </a:xfrm>
          <a:prstGeom prst="rect">
            <a:avLst/>
          </a:prstGeom>
        </p:spPr>
      </p:pic>
      <p:sp>
        <p:nvSpPr>
          <p:cNvPr id="26" name="25 Dikdörtgen"/>
          <p:cNvSpPr/>
          <p:nvPr/>
        </p:nvSpPr>
        <p:spPr>
          <a:xfrm>
            <a:off x="1528011" y="5205046"/>
            <a:ext cx="5221704" cy="646331"/>
          </a:xfrm>
          <a:prstGeom prst="rect">
            <a:avLst/>
          </a:prstGeom>
        </p:spPr>
        <p:txBody>
          <a:bodyPr wrap="square">
            <a:spAutoFit/>
          </a:bodyPr>
          <a:lstStyle/>
          <a:p>
            <a:r>
              <a:rPr lang="en-US" b="1" u="sng" dirty="0" smtClean="0">
                <a:solidFill>
                  <a:srgbClr val="002060"/>
                </a:solidFill>
              </a:rPr>
              <a:t> </a:t>
            </a:r>
            <a:r>
              <a:rPr lang="tr-TR" b="1" u="sng" dirty="0" smtClean="0">
                <a:solidFill>
                  <a:srgbClr val="002060"/>
                </a:solidFill>
              </a:rPr>
              <a:t>Projemizde her hafta öğrenciler hangi çalışmaları yaptıkları ile ilgili yorumda bulundular.  </a:t>
            </a:r>
            <a:endParaRPr lang="tr-TR" b="1" dirty="0">
              <a:solidFill>
                <a:srgbClr val="002060"/>
              </a:solidFill>
            </a:endParaRPr>
          </a:p>
        </p:txBody>
      </p:sp>
      <p:pic>
        <p:nvPicPr>
          <p:cNvPr id="2050" name="Picture 2"/>
          <p:cNvPicPr>
            <a:picLocks noChangeAspect="1" noChangeArrowheads="1"/>
          </p:cNvPicPr>
          <p:nvPr/>
        </p:nvPicPr>
        <p:blipFill>
          <a:blip r:embed="rId5" cstate="print"/>
          <a:srcRect/>
          <a:stretch>
            <a:fillRect/>
          </a:stretch>
        </p:blipFill>
        <p:spPr bwMode="auto">
          <a:xfrm>
            <a:off x="1853853" y="1151516"/>
            <a:ext cx="3770334" cy="3721109"/>
          </a:xfrm>
          <a:prstGeom prst="rect">
            <a:avLst/>
          </a:prstGeom>
          <a:noFill/>
          <a:ln w="9525">
            <a:noFill/>
            <a:miter lim="800000"/>
            <a:headEnd/>
            <a:tailEnd/>
          </a:ln>
          <a:effectLst/>
        </p:spPr>
      </p:pic>
      <p:pic>
        <p:nvPicPr>
          <p:cNvPr id="2051" name="Picture 3"/>
          <p:cNvPicPr>
            <a:picLocks noChangeAspect="1" noChangeArrowheads="1"/>
          </p:cNvPicPr>
          <p:nvPr/>
        </p:nvPicPr>
        <p:blipFill>
          <a:blip r:embed="rId6" cstate="print"/>
          <a:srcRect/>
          <a:stretch>
            <a:fillRect/>
          </a:stretch>
        </p:blipFill>
        <p:spPr bwMode="auto">
          <a:xfrm>
            <a:off x="7678153" y="1106905"/>
            <a:ext cx="2896603" cy="3789947"/>
          </a:xfrm>
          <a:prstGeom prst="rect">
            <a:avLst/>
          </a:prstGeom>
          <a:noFill/>
          <a:ln w="9525">
            <a:noFill/>
            <a:miter lim="800000"/>
            <a:headEnd/>
            <a:tailEnd/>
          </a:ln>
          <a:effectLst/>
        </p:spPr>
      </p:pic>
    </p:spTree>
    <p:extLst>
      <p:ext uri="{BB962C8B-B14F-4D97-AF65-F5344CB8AC3E}">
        <p14:creationId xmlns:p14="http://schemas.microsoft.com/office/powerpoint/2010/main" xmlns="" val="3973728324"/>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14300" y="616144"/>
            <a:ext cx="7633802" cy="5417975"/>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46355" y="6351461"/>
            <a:ext cx="1431267" cy="429812"/>
          </a:xfrm>
          <a:prstGeom prst="rect">
            <a:avLst/>
          </a:prstGeom>
        </p:spPr>
      </p:pic>
      <p:pic>
        <p:nvPicPr>
          <p:cNvPr id="4" name="Picture 11"/>
          <p:cNvPicPr>
            <a:picLocks noChangeAspect="1" noChangeArrowheads="1"/>
          </p:cNvPicPr>
          <p:nvPr/>
        </p:nvPicPr>
        <p:blipFill rotWithShape="1">
          <a:blip r:embed="rId4">
            <a:extLst>
              <a:ext uri="{28A0092B-C50C-407E-A947-70E740481C1C}">
                <a14:useLocalDpi xmlns:a14="http://schemas.microsoft.com/office/drawing/2010/main" xmlns="" val="0"/>
              </a:ext>
            </a:extLst>
          </a:blip>
          <a:srcRect t="8289"/>
          <a:stretch>
            <a:fillRect/>
          </a:stretch>
        </p:blipFill>
        <p:spPr bwMode="auto">
          <a:xfrm>
            <a:off x="10575870" y="6358854"/>
            <a:ext cx="1616130" cy="422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7"/>
          <p:cNvSpPr>
            <a:spLocks noChangeArrowheads="1"/>
          </p:cNvSpPr>
          <p:nvPr/>
        </p:nvSpPr>
        <p:spPr bwMode="auto">
          <a:xfrm>
            <a:off x="0" y="0"/>
            <a:ext cx="228600" cy="2286000"/>
          </a:xfrm>
          <a:prstGeom prst="rect">
            <a:avLst/>
          </a:prstGeom>
          <a:solidFill>
            <a:srgbClr val="FFFF00"/>
          </a:solidFill>
          <a:ln>
            <a:noFill/>
          </a:ln>
          <a:effectLst/>
        </p:spPr>
        <p:txBody>
          <a:bodyPr wrap="none" anchor="ctr"/>
          <a:lstStyle/>
          <a:p>
            <a:pPr algn="ctr"/>
            <a:endParaRPr lang="tr-TR" altLang="tr-TR" sz="2400">
              <a:latin typeface="Times New Roman" panose="02020603050405020304" pitchFamily="18" charset="0"/>
            </a:endParaRPr>
          </a:p>
        </p:txBody>
      </p:sp>
      <p:sp>
        <p:nvSpPr>
          <p:cNvPr id="8" name="Rectangle 9"/>
          <p:cNvSpPr>
            <a:spLocks noChangeArrowheads="1"/>
          </p:cNvSpPr>
          <p:nvPr/>
        </p:nvSpPr>
        <p:spPr bwMode="auto">
          <a:xfrm>
            <a:off x="0" y="2286000"/>
            <a:ext cx="228600" cy="2286000"/>
          </a:xfrm>
          <a:prstGeom prst="rect">
            <a:avLst/>
          </a:prstGeom>
          <a:solidFill>
            <a:srgbClr val="002060"/>
          </a:solidFill>
          <a:ln>
            <a:noFill/>
          </a:ln>
          <a:effectLst/>
        </p:spPr>
        <p:txBody>
          <a:bodyPr wrap="none" anchor="ctr"/>
          <a:lstStyle/>
          <a:p>
            <a:pPr algn="ctr"/>
            <a:endParaRPr lang="tr-TR" altLang="tr-TR" sz="2400">
              <a:latin typeface="Times New Roman" panose="02020603050405020304" pitchFamily="18" charset="0"/>
            </a:endParaRPr>
          </a:p>
        </p:txBody>
      </p:sp>
      <p:sp>
        <p:nvSpPr>
          <p:cNvPr id="9" name="Rectangle 10"/>
          <p:cNvSpPr>
            <a:spLocks noChangeArrowheads="1"/>
          </p:cNvSpPr>
          <p:nvPr/>
        </p:nvSpPr>
        <p:spPr bwMode="auto">
          <a:xfrm>
            <a:off x="0" y="4572000"/>
            <a:ext cx="228600" cy="2286000"/>
          </a:xfrm>
          <a:prstGeom prst="rect">
            <a:avLst/>
          </a:prstGeom>
          <a:solidFill>
            <a:schemeClr val="accent4"/>
          </a:solidFill>
          <a:ln>
            <a:noFill/>
          </a:ln>
          <a:effectLst/>
        </p:spPr>
        <p:txBody>
          <a:bodyPr wrap="none" anchor="ctr"/>
          <a:lstStyle/>
          <a:p>
            <a:pPr algn="ctr"/>
            <a:endParaRPr lang="tr-TR" altLang="tr-TR" sz="2400">
              <a:latin typeface="Times New Roman" panose="02020603050405020304" pitchFamily="18" charset="0"/>
            </a:endParaRPr>
          </a:p>
        </p:txBody>
      </p:sp>
      <p:grpSp>
        <p:nvGrpSpPr>
          <p:cNvPr id="10" name="Grup 9"/>
          <p:cNvGrpSpPr/>
          <p:nvPr/>
        </p:nvGrpSpPr>
        <p:grpSpPr>
          <a:xfrm>
            <a:off x="6998677" y="960120"/>
            <a:ext cx="5193323" cy="60984"/>
            <a:chOff x="7157258" y="960120"/>
            <a:chExt cx="5034742" cy="58188"/>
          </a:xfrm>
        </p:grpSpPr>
        <p:sp>
          <p:nvSpPr>
            <p:cNvPr id="11" name="Dikdörtgen 10"/>
            <p:cNvSpPr/>
            <p:nvPr/>
          </p:nvSpPr>
          <p:spPr>
            <a:xfrm>
              <a:off x="7157258" y="960120"/>
              <a:ext cx="5034742" cy="58188"/>
            </a:xfrm>
            <a:prstGeom prst="rect">
              <a:avLst/>
            </a:prstGeom>
            <a:solidFill>
              <a:srgbClr val="230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12" name="Dikdörtgen 11"/>
            <p:cNvSpPr/>
            <p:nvPr/>
          </p:nvSpPr>
          <p:spPr>
            <a:xfrm flipV="1">
              <a:off x="9210501" y="960120"/>
              <a:ext cx="1645920" cy="5818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grpSp>
      <p:sp>
        <p:nvSpPr>
          <p:cNvPr id="13" name="Dikdörtgen 12"/>
          <p:cNvSpPr/>
          <p:nvPr/>
        </p:nvSpPr>
        <p:spPr>
          <a:xfrm>
            <a:off x="238895" y="6215040"/>
            <a:ext cx="11953105" cy="45719"/>
          </a:xfrm>
          <a:prstGeom prst="rect">
            <a:avLst/>
          </a:prstGeom>
          <a:solidFill>
            <a:srgbClr val="012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Metin kutusu 13"/>
          <p:cNvSpPr txBox="1"/>
          <p:nvPr/>
        </p:nvSpPr>
        <p:spPr>
          <a:xfrm>
            <a:off x="7328257" y="616144"/>
            <a:ext cx="5275385" cy="338554"/>
          </a:xfrm>
          <a:prstGeom prst="rect">
            <a:avLst/>
          </a:prstGeom>
          <a:noFill/>
        </p:spPr>
        <p:txBody>
          <a:bodyPr wrap="square" rtlCol="0">
            <a:spAutoFit/>
          </a:bodyPr>
          <a:lstStyle/>
          <a:p>
            <a:r>
              <a:rPr lang="tr-TR" sz="1600" dirty="0" err="1">
                <a:solidFill>
                  <a:srgbClr val="01236A"/>
                </a:solidFill>
              </a:rPr>
              <a:t>eTwinning</a:t>
            </a:r>
            <a:r>
              <a:rPr lang="tr-TR" sz="1600" dirty="0">
                <a:solidFill>
                  <a:srgbClr val="01236A"/>
                </a:solidFill>
              </a:rPr>
              <a:t> Bakırköy </a:t>
            </a:r>
            <a:r>
              <a:rPr lang="tr-TR" sz="1600" dirty="0" err="1">
                <a:solidFill>
                  <a:srgbClr val="01236A"/>
                </a:solidFill>
              </a:rPr>
              <a:t>Webinarları</a:t>
            </a:r>
            <a:endParaRPr lang="tr-TR" sz="1600" dirty="0">
              <a:solidFill>
                <a:srgbClr val="01236A"/>
              </a:solidFill>
            </a:endParaRPr>
          </a:p>
        </p:txBody>
      </p:sp>
      <p:sp>
        <p:nvSpPr>
          <p:cNvPr id="17" name="Metin Yer Tutucusu 16"/>
          <p:cNvSpPr>
            <a:spLocks noGrp="1"/>
          </p:cNvSpPr>
          <p:nvPr>
            <p:ph type="body" idx="1"/>
          </p:nvPr>
        </p:nvSpPr>
        <p:spPr>
          <a:xfrm>
            <a:off x="8697969" y="3160725"/>
            <a:ext cx="2675304" cy="992101"/>
          </a:xfrm>
        </p:spPr>
        <p:txBody>
          <a:bodyPr/>
          <a:lstStyle/>
          <a:p>
            <a:r>
              <a:rPr lang="tr-TR" dirty="0">
                <a:solidFill>
                  <a:schemeClr val="tx1"/>
                </a:solidFill>
              </a:rPr>
              <a:t>@BakirkoyMEM</a:t>
            </a:r>
          </a:p>
          <a:p>
            <a:r>
              <a:rPr lang="tr-TR" dirty="0">
                <a:solidFill>
                  <a:schemeClr val="tx1"/>
                </a:solidFill>
              </a:rPr>
              <a:t>@BakEtwinning</a:t>
            </a:r>
          </a:p>
        </p:txBody>
      </p:sp>
      <p:pic>
        <p:nvPicPr>
          <p:cNvPr id="18" name="Resim 1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607240" y="2933216"/>
            <a:ext cx="1369712" cy="1369712"/>
          </a:xfrm>
          <a:prstGeom prst="rect">
            <a:avLst/>
          </a:prstGeom>
        </p:spPr>
      </p:pic>
      <p:pic>
        <p:nvPicPr>
          <p:cNvPr id="16" name="Resim 15">
            <a:extLst>
              <a:ext uri="{FF2B5EF4-FFF2-40B4-BE49-F238E27FC236}">
                <a16:creationId xmlns:a16="http://schemas.microsoft.com/office/drawing/2014/main" xmlns="" id="{63921B92-A95D-4C9D-8F09-6972BA55D2A3}"/>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38895" y="6203802"/>
            <a:ext cx="560327" cy="725129"/>
          </a:xfrm>
          <a:prstGeom prst="rect">
            <a:avLst/>
          </a:prstGeom>
        </p:spPr>
      </p:pic>
      <p:sp>
        <p:nvSpPr>
          <p:cNvPr id="19" name="Metin kutusu 18">
            <a:extLst>
              <a:ext uri="{FF2B5EF4-FFF2-40B4-BE49-F238E27FC236}">
                <a16:creationId xmlns:a16="http://schemas.microsoft.com/office/drawing/2014/main" xmlns="" id="{341FE323-E410-477A-A887-A6B741D35739}"/>
              </a:ext>
            </a:extLst>
          </p:cNvPr>
          <p:cNvSpPr txBox="1"/>
          <p:nvPr/>
        </p:nvSpPr>
        <p:spPr>
          <a:xfrm>
            <a:off x="0" y="6319608"/>
            <a:ext cx="3115596" cy="461665"/>
          </a:xfrm>
          <a:prstGeom prst="rect">
            <a:avLst/>
          </a:prstGeom>
          <a:noFill/>
        </p:spPr>
        <p:txBody>
          <a:bodyPr wrap="square">
            <a:spAutoFit/>
          </a:bodyPr>
          <a:lstStyle/>
          <a:p>
            <a:pPr algn="ctr"/>
            <a:r>
              <a:rPr lang="tr-TR" sz="1200" dirty="0">
                <a:solidFill>
                  <a:srgbClr val="FF0000"/>
                </a:solidFill>
              </a:rPr>
              <a:t>Bakırköy </a:t>
            </a:r>
          </a:p>
          <a:p>
            <a:pPr algn="ctr"/>
            <a:r>
              <a:rPr lang="tr-TR" sz="1200" dirty="0">
                <a:solidFill>
                  <a:srgbClr val="FF0000"/>
                </a:solidFill>
              </a:rPr>
              <a:t>İlçe Milli Eğitim Müdürlüğü</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558742" y="0"/>
            <a:ext cx="856211" cy="689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Resim 1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46355" y="6351461"/>
            <a:ext cx="1431267" cy="429812"/>
          </a:xfrm>
          <a:prstGeom prst="rect">
            <a:avLst/>
          </a:prstGeom>
        </p:spPr>
      </p:pic>
      <p:pic>
        <p:nvPicPr>
          <p:cNvPr id="20" name="Picture 11"/>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8289"/>
          <a:stretch>
            <a:fillRect/>
          </a:stretch>
        </p:blipFill>
        <p:spPr bwMode="auto">
          <a:xfrm>
            <a:off x="10575870" y="6358854"/>
            <a:ext cx="1616130" cy="422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7"/>
          <p:cNvSpPr>
            <a:spLocks noChangeArrowheads="1"/>
          </p:cNvSpPr>
          <p:nvPr/>
        </p:nvSpPr>
        <p:spPr bwMode="auto">
          <a:xfrm>
            <a:off x="0" y="0"/>
            <a:ext cx="228600" cy="2286000"/>
          </a:xfrm>
          <a:prstGeom prst="rect">
            <a:avLst/>
          </a:prstGeom>
          <a:solidFill>
            <a:srgbClr val="FFFF00"/>
          </a:solidFill>
          <a:ln>
            <a:noFill/>
          </a:ln>
          <a:effectLst/>
        </p:spPr>
        <p:txBody>
          <a:bodyPr wrap="none" anchor="ctr"/>
          <a:lstStyle/>
          <a:p>
            <a:pPr algn="ctr"/>
            <a:endParaRPr lang="tr-TR" altLang="tr-TR" sz="2400">
              <a:latin typeface="Times New Roman" panose="02020603050405020304" pitchFamily="18" charset="0"/>
            </a:endParaRPr>
          </a:p>
        </p:txBody>
      </p:sp>
      <p:sp>
        <p:nvSpPr>
          <p:cNvPr id="24" name="Rectangle 9"/>
          <p:cNvSpPr>
            <a:spLocks noChangeArrowheads="1"/>
          </p:cNvSpPr>
          <p:nvPr/>
        </p:nvSpPr>
        <p:spPr bwMode="auto">
          <a:xfrm>
            <a:off x="0" y="2286000"/>
            <a:ext cx="228600" cy="2286000"/>
          </a:xfrm>
          <a:prstGeom prst="rect">
            <a:avLst/>
          </a:prstGeom>
          <a:solidFill>
            <a:srgbClr val="002060"/>
          </a:solidFill>
          <a:ln>
            <a:noFill/>
          </a:ln>
          <a:effectLst/>
        </p:spPr>
        <p:txBody>
          <a:bodyPr wrap="none" anchor="ctr"/>
          <a:lstStyle/>
          <a:p>
            <a:pPr algn="ctr"/>
            <a:endParaRPr lang="tr-TR" altLang="tr-TR" sz="2400">
              <a:latin typeface="Times New Roman" panose="02020603050405020304" pitchFamily="18" charset="0"/>
            </a:endParaRPr>
          </a:p>
        </p:txBody>
      </p:sp>
      <p:sp>
        <p:nvSpPr>
          <p:cNvPr id="25" name="Rectangle 10"/>
          <p:cNvSpPr>
            <a:spLocks noChangeArrowheads="1"/>
          </p:cNvSpPr>
          <p:nvPr/>
        </p:nvSpPr>
        <p:spPr bwMode="auto">
          <a:xfrm>
            <a:off x="0" y="4572000"/>
            <a:ext cx="228600" cy="2286000"/>
          </a:xfrm>
          <a:prstGeom prst="rect">
            <a:avLst/>
          </a:prstGeom>
          <a:solidFill>
            <a:schemeClr val="accent4"/>
          </a:solidFill>
          <a:ln>
            <a:noFill/>
          </a:ln>
          <a:effectLst/>
        </p:spPr>
        <p:txBody>
          <a:bodyPr wrap="none" anchor="ctr"/>
          <a:lstStyle/>
          <a:p>
            <a:pPr algn="ctr"/>
            <a:endParaRPr lang="tr-TR" altLang="tr-TR" sz="2400">
              <a:latin typeface="Times New Roman" panose="02020603050405020304" pitchFamily="18" charset="0"/>
            </a:endParaRPr>
          </a:p>
        </p:txBody>
      </p:sp>
      <p:grpSp>
        <p:nvGrpSpPr>
          <p:cNvPr id="26" name="Grup 25"/>
          <p:cNvGrpSpPr/>
          <p:nvPr/>
        </p:nvGrpSpPr>
        <p:grpSpPr>
          <a:xfrm>
            <a:off x="6998677" y="960120"/>
            <a:ext cx="5193323" cy="60984"/>
            <a:chOff x="7157258" y="960120"/>
            <a:chExt cx="5034742" cy="58188"/>
          </a:xfrm>
        </p:grpSpPr>
        <p:sp>
          <p:nvSpPr>
            <p:cNvPr id="27" name="Dikdörtgen 26"/>
            <p:cNvSpPr/>
            <p:nvPr/>
          </p:nvSpPr>
          <p:spPr>
            <a:xfrm>
              <a:off x="7157258" y="960120"/>
              <a:ext cx="5034742" cy="58188"/>
            </a:xfrm>
            <a:prstGeom prst="rect">
              <a:avLst/>
            </a:prstGeom>
            <a:solidFill>
              <a:srgbClr val="230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28" name="Dikdörtgen 27"/>
            <p:cNvSpPr/>
            <p:nvPr/>
          </p:nvSpPr>
          <p:spPr>
            <a:xfrm flipV="1">
              <a:off x="9210501" y="960120"/>
              <a:ext cx="1645920" cy="5818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grpSp>
      <p:sp>
        <p:nvSpPr>
          <p:cNvPr id="5" name="Metin kutusu 4"/>
          <p:cNvSpPr txBox="1"/>
          <p:nvPr/>
        </p:nvSpPr>
        <p:spPr>
          <a:xfrm>
            <a:off x="1453018" y="1089569"/>
            <a:ext cx="9031265" cy="523220"/>
          </a:xfrm>
          <a:prstGeom prst="rect">
            <a:avLst/>
          </a:prstGeom>
          <a:noFill/>
        </p:spPr>
        <p:txBody>
          <a:bodyPr wrap="square" rtlCol="0">
            <a:spAutoFit/>
          </a:bodyPr>
          <a:lstStyle/>
          <a:p>
            <a:r>
              <a:rPr lang="tr-TR" sz="2800" b="1" dirty="0"/>
              <a:t> </a:t>
            </a:r>
          </a:p>
        </p:txBody>
      </p:sp>
      <p:sp>
        <p:nvSpPr>
          <p:cNvPr id="16" name="Metin kutusu 15"/>
          <p:cNvSpPr txBox="1"/>
          <p:nvPr/>
        </p:nvSpPr>
        <p:spPr>
          <a:xfrm>
            <a:off x="7328257" y="616144"/>
            <a:ext cx="5275385" cy="338554"/>
          </a:xfrm>
          <a:prstGeom prst="rect">
            <a:avLst/>
          </a:prstGeom>
          <a:noFill/>
        </p:spPr>
        <p:txBody>
          <a:bodyPr wrap="square" rtlCol="0">
            <a:spAutoFit/>
          </a:bodyPr>
          <a:lstStyle/>
          <a:p>
            <a:r>
              <a:rPr lang="tr-TR" sz="1600" dirty="0" err="1">
                <a:solidFill>
                  <a:srgbClr val="01236A"/>
                </a:solidFill>
              </a:rPr>
              <a:t>eTwinning</a:t>
            </a:r>
            <a:r>
              <a:rPr lang="tr-TR" sz="1600" dirty="0">
                <a:solidFill>
                  <a:srgbClr val="01236A"/>
                </a:solidFill>
              </a:rPr>
              <a:t> Bakırköy </a:t>
            </a:r>
            <a:r>
              <a:rPr lang="tr-TR" sz="1600" dirty="0" err="1">
                <a:solidFill>
                  <a:srgbClr val="01236A"/>
                </a:solidFill>
              </a:rPr>
              <a:t>Webinarları</a:t>
            </a:r>
            <a:endParaRPr lang="tr-TR" sz="1600" dirty="0">
              <a:solidFill>
                <a:srgbClr val="01236A"/>
              </a:solidFill>
            </a:endParaRPr>
          </a:p>
        </p:txBody>
      </p:sp>
      <p:sp>
        <p:nvSpPr>
          <p:cNvPr id="3" name="Metin kutusu 2"/>
          <p:cNvSpPr txBox="1"/>
          <p:nvPr/>
        </p:nvSpPr>
        <p:spPr>
          <a:xfrm>
            <a:off x="900331" y="3123028"/>
            <a:ext cx="10860259" cy="3908762"/>
          </a:xfrm>
          <a:prstGeom prst="rect">
            <a:avLst/>
          </a:prstGeom>
          <a:noFill/>
        </p:spPr>
        <p:txBody>
          <a:bodyPr wrap="square" rtlCol="0">
            <a:spAutoFit/>
          </a:bodyPr>
          <a:lstStyle/>
          <a:p>
            <a:pPr algn="ctr"/>
            <a:r>
              <a:rPr lang="tr-TR" sz="2000" b="1" u="sng" dirty="0" smtClean="0">
                <a:solidFill>
                  <a:srgbClr val="7030A0"/>
                </a:solidFill>
              </a:rPr>
              <a:t>Projemizde; 10</a:t>
            </a:r>
            <a:r>
              <a:rPr lang="tr-TR" sz="2000" b="1" dirty="0" smtClean="0">
                <a:solidFill>
                  <a:srgbClr val="7030A0"/>
                </a:solidFill>
              </a:rPr>
              <a:t> </a:t>
            </a:r>
            <a:r>
              <a:rPr lang="tr-TR" sz="2000" b="1" dirty="0" err="1" smtClean="0">
                <a:solidFill>
                  <a:srgbClr val="7030A0"/>
                </a:solidFill>
              </a:rPr>
              <a:t>türk</a:t>
            </a:r>
            <a:r>
              <a:rPr lang="tr-TR" sz="2000" b="1" dirty="0" smtClean="0">
                <a:solidFill>
                  <a:srgbClr val="7030A0"/>
                </a:solidFill>
              </a:rPr>
              <a:t> ortağımız mevcut</a:t>
            </a:r>
          </a:p>
          <a:p>
            <a:pPr algn="ctr"/>
            <a:r>
              <a:rPr lang="tr-TR" b="1" dirty="0" err="1" smtClean="0">
                <a:solidFill>
                  <a:srgbClr val="7030A0"/>
                </a:solidFill>
              </a:rPr>
              <a:t>Göksevi</a:t>
            </a:r>
            <a:r>
              <a:rPr lang="tr-TR" b="1" dirty="0" smtClean="0">
                <a:solidFill>
                  <a:srgbClr val="7030A0"/>
                </a:solidFill>
              </a:rPr>
              <a:t> KESİK - </a:t>
            </a:r>
            <a:r>
              <a:rPr lang="en-US" b="1" dirty="0" err="1" smtClean="0">
                <a:solidFill>
                  <a:srgbClr val="7030A0"/>
                </a:solidFill>
                <a:latin typeface="museo-sans"/>
              </a:rPr>
              <a:t>Ataköy</a:t>
            </a:r>
            <a:r>
              <a:rPr lang="en-US" b="1" dirty="0" smtClean="0">
                <a:solidFill>
                  <a:srgbClr val="7030A0"/>
                </a:solidFill>
                <a:latin typeface="museo-sans"/>
              </a:rPr>
              <a:t> </a:t>
            </a:r>
            <a:r>
              <a:rPr lang="en-US" b="1" dirty="0" err="1" smtClean="0">
                <a:solidFill>
                  <a:srgbClr val="7030A0"/>
                </a:solidFill>
                <a:latin typeface="museo-sans"/>
              </a:rPr>
              <a:t>Cumhuriyet</a:t>
            </a:r>
            <a:r>
              <a:rPr lang="en-US" b="1" dirty="0" smtClean="0">
                <a:solidFill>
                  <a:srgbClr val="7030A0"/>
                </a:solidFill>
                <a:latin typeface="museo-sans"/>
              </a:rPr>
              <a:t> </a:t>
            </a:r>
            <a:r>
              <a:rPr lang="tr-TR" b="1" dirty="0" smtClean="0">
                <a:solidFill>
                  <a:srgbClr val="7030A0"/>
                </a:solidFill>
                <a:latin typeface="museo-sans"/>
              </a:rPr>
              <a:t> </a:t>
            </a:r>
            <a:r>
              <a:rPr lang="en-US" b="1" dirty="0" err="1" smtClean="0">
                <a:solidFill>
                  <a:srgbClr val="7030A0"/>
                </a:solidFill>
                <a:latin typeface="museo-sans"/>
              </a:rPr>
              <a:t>Anadolu</a:t>
            </a:r>
            <a:r>
              <a:rPr lang="en-US" b="1" dirty="0" smtClean="0">
                <a:solidFill>
                  <a:srgbClr val="7030A0"/>
                </a:solidFill>
                <a:latin typeface="museo-sans"/>
              </a:rPr>
              <a:t> </a:t>
            </a:r>
            <a:r>
              <a:rPr lang="en-US" b="1" dirty="0" err="1" smtClean="0">
                <a:solidFill>
                  <a:srgbClr val="7030A0"/>
                </a:solidFill>
                <a:latin typeface="museo-sans"/>
              </a:rPr>
              <a:t>Lisesi</a:t>
            </a:r>
            <a:r>
              <a:rPr lang="tr-TR" b="1" dirty="0" smtClean="0">
                <a:solidFill>
                  <a:srgbClr val="7030A0"/>
                </a:solidFill>
                <a:latin typeface="museo-sans"/>
              </a:rPr>
              <a:t> (İstanbul)</a:t>
            </a:r>
          </a:p>
          <a:p>
            <a:pPr algn="ctr"/>
            <a:r>
              <a:rPr lang="tr-TR" sz="1600" b="1" dirty="0" smtClean="0">
                <a:solidFill>
                  <a:srgbClr val="7030A0"/>
                </a:solidFill>
                <a:latin typeface="museo-sans"/>
              </a:rPr>
              <a:t> Meryem Tuğba KAHRAMAN- Doğanhisar Anadolu İmam Hatip </a:t>
            </a:r>
            <a:r>
              <a:rPr lang="en-US" sz="1600" b="1" dirty="0" err="1" smtClean="0">
                <a:solidFill>
                  <a:srgbClr val="7030A0"/>
                </a:solidFill>
                <a:latin typeface="museo-sans"/>
              </a:rPr>
              <a:t>Lisesi</a:t>
            </a:r>
            <a:r>
              <a:rPr lang="tr-TR" sz="1600" b="1" dirty="0" smtClean="0">
                <a:solidFill>
                  <a:srgbClr val="7030A0"/>
                </a:solidFill>
                <a:latin typeface="museo-sans"/>
              </a:rPr>
              <a:t> </a:t>
            </a:r>
            <a:r>
              <a:rPr lang="tr-TR" b="1" dirty="0" smtClean="0">
                <a:solidFill>
                  <a:srgbClr val="7030A0"/>
                </a:solidFill>
                <a:latin typeface="museo-sans"/>
              </a:rPr>
              <a:t>–(Doğanhisar) (KURUCU) </a:t>
            </a:r>
            <a:endParaRPr lang="tr-TR" b="1" dirty="0" smtClean="0">
              <a:solidFill>
                <a:srgbClr val="7030A0"/>
              </a:solidFill>
            </a:endParaRPr>
          </a:p>
          <a:p>
            <a:pPr algn="ctr"/>
            <a:r>
              <a:rPr lang="tr-TR" b="1" dirty="0" smtClean="0">
                <a:solidFill>
                  <a:srgbClr val="7030A0"/>
                </a:solidFill>
              </a:rPr>
              <a:t>Fatma ÇAKIR – </a:t>
            </a:r>
            <a:r>
              <a:rPr lang="tr-TR" sz="1600" b="1" dirty="0" smtClean="0">
                <a:solidFill>
                  <a:srgbClr val="7030A0"/>
                </a:solidFill>
                <a:latin typeface="museo-sans"/>
              </a:rPr>
              <a:t>Karşıyaka Emlakbank Süleyman Demirel </a:t>
            </a:r>
            <a:r>
              <a:rPr lang="fi-FI" sz="1600" b="1" dirty="0" smtClean="0">
                <a:solidFill>
                  <a:srgbClr val="7030A0"/>
                </a:solidFill>
                <a:latin typeface="museo-sans"/>
              </a:rPr>
              <a:t>Anadolu Lisesi</a:t>
            </a:r>
            <a:r>
              <a:rPr lang="tr-TR" b="1" dirty="0" smtClean="0">
                <a:solidFill>
                  <a:srgbClr val="7030A0"/>
                </a:solidFill>
                <a:latin typeface="museo-sans"/>
              </a:rPr>
              <a:t>- (Karşıyaka) (KURUCU) </a:t>
            </a:r>
            <a:r>
              <a:rPr lang="en-US" b="1" dirty="0" smtClean="0">
                <a:solidFill>
                  <a:srgbClr val="7030A0"/>
                </a:solidFill>
              </a:rPr>
              <a:t/>
            </a:r>
            <a:br>
              <a:rPr lang="en-US" b="1" dirty="0" smtClean="0">
                <a:solidFill>
                  <a:srgbClr val="7030A0"/>
                </a:solidFill>
              </a:rPr>
            </a:br>
            <a:r>
              <a:rPr lang="tr-TR" sz="1600" b="1" dirty="0" smtClean="0">
                <a:solidFill>
                  <a:srgbClr val="7030A0"/>
                </a:solidFill>
                <a:latin typeface="museo-sans"/>
              </a:rPr>
              <a:t>Bahar YAVUZ </a:t>
            </a:r>
            <a:r>
              <a:rPr lang="tr-TR" b="1" dirty="0" smtClean="0">
                <a:solidFill>
                  <a:srgbClr val="7030A0"/>
                </a:solidFill>
                <a:latin typeface="museo-sans"/>
              </a:rPr>
              <a:t>– Fatma Zehra Kız Anadolu İmam Hatip L</a:t>
            </a:r>
            <a:r>
              <a:rPr lang="en-US" b="1" dirty="0" err="1" smtClean="0">
                <a:solidFill>
                  <a:srgbClr val="7030A0"/>
                </a:solidFill>
                <a:latin typeface="museo-sans"/>
              </a:rPr>
              <a:t>isesi</a:t>
            </a:r>
            <a:r>
              <a:rPr lang="tr-TR" b="1" dirty="0" smtClean="0">
                <a:solidFill>
                  <a:srgbClr val="7030A0"/>
                </a:solidFill>
                <a:latin typeface="museo-sans"/>
              </a:rPr>
              <a:t> (Sarıçam) </a:t>
            </a:r>
            <a:r>
              <a:rPr lang="fi-FI" b="1" dirty="0" smtClean="0">
                <a:solidFill>
                  <a:srgbClr val="7030A0"/>
                </a:solidFill>
              </a:rPr>
              <a:t/>
            </a:r>
            <a:br>
              <a:rPr lang="fi-FI" b="1" dirty="0" smtClean="0">
                <a:solidFill>
                  <a:srgbClr val="7030A0"/>
                </a:solidFill>
              </a:rPr>
            </a:br>
            <a:r>
              <a:rPr lang="tr-TR" b="1" dirty="0" smtClean="0">
                <a:solidFill>
                  <a:srgbClr val="7030A0"/>
                </a:solidFill>
              </a:rPr>
              <a:t>Bekir ÇETİN – </a:t>
            </a:r>
            <a:r>
              <a:rPr lang="tr-TR" sz="2000" b="1" dirty="0" smtClean="0">
                <a:solidFill>
                  <a:srgbClr val="7030A0"/>
                </a:solidFill>
              </a:rPr>
              <a:t>Hatice Sezer Anadolu Lisesi (Manavgat)</a:t>
            </a:r>
          </a:p>
          <a:p>
            <a:pPr algn="ctr"/>
            <a:r>
              <a:rPr lang="tr-TR" sz="2000" b="1" dirty="0" smtClean="0">
                <a:solidFill>
                  <a:srgbClr val="7030A0"/>
                </a:solidFill>
              </a:rPr>
              <a:t>Berna ARSLAN – Ünye Fen Lisesi- (Ünye) </a:t>
            </a:r>
          </a:p>
          <a:p>
            <a:pPr algn="ctr"/>
            <a:r>
              <a:rPr lang="tr-TR" sz="2000" b="1" dirty="0" smtClean="0">
                <a:solidFill>
                  <a:srgbClr val="7030A0"/>
                </a:solidFill>
              </a:rPr>
              <a:t>Fadime DİKMEN- Aydın Sosyal Bilimler Anadolu Lisesi-(Efeler) </a:t>
            </a:r>
          </a:p>
          <a:p>
            <a:pPr algn="ctr"/>
            <a:r>
              <a:rPr lang="tr-TR" sz="2000" b="1" dirty="0" smtClean="0">
                <a:solidFill>
                  <a:srgbClr val="7030A0"/>
                </a:solidFill>
              </a:rPr>
              <a:t>Neslihan Duman AKSOY – Mustafa Kemal Mesleki ve Teknik Anadolu Lisesi-(Fethiye) </a:t>
            </a:r>
          </a:p>
          <a:p>
            <a:pPr algn="ctr"/>
            <a:r>
              <a:rPr lang="tr-TR" sz="2000" b="1" dirty="0" smtClean="0">
                <a:solidFill>
                  <a:srgbClr val="7030A0"/>
                </a:solidFill>
              </a:rPr>
              <a:t>Neslihan Çayır ŞEN- </a:t>
            </a:r>
            <a:r>
              <a:rPr lang="tr-TR" sz="2000" b="1" dirty="0" err="1" smtClean="0">
                <a:solidFill>
                  <a:srgbClr val="7030A0"/>
                </a:solidFill>
              </a:rPr>
              <a:t>Buhari</a:t>
            </a:r>
            <a:r>
              <a:rPr lang="tr-TR" sz="2000" b="1" dirty="0" smtClean="0">
                <a:solidFill>
                  <a:srgbClr val="7030A0"/>
                </a:solidFill>
              </a:rPr>
              <a:t> Kız Anadolu İmam Hatip Lisesi-(Selçuklu) ve 94 aktif öğrencimiz projemizde çalışmaktadır.</a:t>
            </a:r>
          </a:p>
          <a:p>
            <a:pPr algn="ctr"/>
            <a:endParaRPr lang="tr-TR" dirty="0"/>
          </a:p>
          <a:p>
            <a:endParaRPr lang="tr-TR" dirty="0"/>
          </a:p>
        </p:txBody>
      </p:sp>
      <p:sp>
        <p:nvSpPr>
          <p:cNvPr id="18" name="Metin kutusu 17">
            <a:extLst>
              <a:ext uri="{FF2B5EF4-FFF2-40B4-BE49-F238E27FC236}">
                <a16:creationId xmlns:a16="http://schemas.microsoft.com/office/drawing/2014/main" xmlns="" id="{9E22E5C2-F11E-44CD-9F58-AA1B30172B51}"/>
              </a:ext>
            </a:extLst>
          </p:cNvPr>
          <p:cNvSpPr txBox="1"/>
          <p:nvPr/>
        </p:nvSpPr>
        <p:spPr>
          <a:xfrm>
            <a:off x="431019" y="6335534"/>
            <a:ext cx="2892276" cy="461665"/>
          </a:xfrm>
          <a:prstGeom prst="rect">
            <a:avLst/>
          </a:prstGeom>
          <a:noFill/>
        </p:spPr>
        <p:txBody>
          <a:bodyPr wrap="square">
            <a:spAutoFit/>
          </a:bodyPr>
          <a:lstStyle/>
          <a:p>
            <a:pPr algn="ctr"/>
            <a:r>
              <a:rPr lang="tr-TR" sz="1200" dirty="0">
                <a:solidFill>
                  <a:srgbClr val="FF0000"/>
                </a:solidFill>
              </a:rPr>
              <a:t>Bakırköy </a:t>
            </a:r>
          </a:p>
          <a:p>
            <a:pPr algn="ctr"/>
            <a:r>
              <a:rPr lang="tr-TR" sz="1200" dirty="0">
                <a:solidFill>
                  <a:srgbClr val="FF0000"/>
                </a:solidFill>
              </a:rPr>
              <a:t>İlçe Milli Eğitim Müdürlüğü</a:t>
            </a:r>
          </a:p>
        </p:txBody>
      </p:sp>
      <p:pic>
        <p:nvPicPr>
          <p:cNvPr id="21" name="Resim 20">
            <a:extLst>
              <a:ext uri="{FF2B5EF4-FFF2-40B4-BE49-F238E27FC236}">
                <a16:creationId xmlns:a16="http://schemas.microsoft.com/office/drawing/2014/main" xmlns="" id="{CCF11C4E-8376-40B7-B3E1-8563819D569E}"/>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31019" y="6215040"/>
            <a:ext cx="560327" cy="725129"/>
          </a:xfrm>
          <a:prstGeom prst="rect">
            <a:avLst/>
          </a:prstGeom>
        </p:spPr>
      </p:pic>
      <p:sp>
        <p:nvSpPr>
          <p:cNvPr id="22" name="Dikdörtgen 28"/>
          <p:cNvSpPr/>
          <p:nvPr/>
        </p:nvSpPr>
        <p:spPr>
          <a:xfrm>
            <a:off x="238895" y="6215040"/>
            <a:ext cx="11953105" cy="45719"/>
          </a:xfrm>
          <a:prstGeom prst="rect">
            <a:avLst/>
          </a:prstGeom>
          <a:solidFill>
            <a:srgbClr val="012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050" name="Picture 2" descr="C:\Users\GOKSEVI\Desktop\Kolajlarım Buruni\IMG_1134.jpg"/>
          <p:cNvPicPr>
            <a:picLocks noChangeAspect="1" noChangeArrowheads="1"/>
          </p:cNvPicPr>
          <p:nvPr/>
        </p:nvPicPr>
        <p:blipFill>
          <a:blip r:embed="rId5" cstate="print"/>
          <a:srcRect t="28656" b="7358"/>
          <a:stretch>
            <a:fillRect/>
          </a:stretch>
        </p:blipFill>
        <p:spPr bwMode="auto">
          <a:xfrm>
            <a:off x="3636834" y="1044707"/>
            <a:ext cx="4702628" cy="1990119"/>
          </a:xfrm>
          <a:prstGeom prst="rect">
            <a:avLst/>
          </a:prstGeom>
          <a:noFill/>
        </p:spPr>
      </p:pic>
    </p:spTree>
    <p:extLst>
      <p:ext uri="{BB962C8B-B14F-4D97-AF65-F5344CB8AC3E}">
        <p14:creationId xmlns:p14="http://schemas.microsoft.com/office/powerpoint/2010/main" xmlns="" val="255329828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558742" y="0"/>
            <a:ext cx="856211" cy="689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Resim 1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46355" y="6351461"/>
            <a:ext cx="1431267" cy="429812"/>
          </a:xfrm>
          <a:prstGeom prst="rect">
            <a:avLst/>
          </a:prstGeom>
        </p:spPr>
      </p:pic>
      <p:pic>
        <p:nvPicPr>
          <p:cNvPr id="20" name="Picture 11"/>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8289"/>
          <a:stretch>
            <a:fillRect/>
          </a:stretch>
        </p:blipFill>
        <p:spPr bwMode="auto">
          <a:xfrm>
            <a:off x="10575870" y="6358854"/>
            <a:ext cx="1616130" cy="422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7"/>
          <p:cNvSpPr>
            <a:spLocks noChangeArrowheads="1"/>
          </p:cNvSpPr>
          <p:nvPr/>
        </p:nvSpPr>
        <p:spPr bwMode="auto">
          <a:xfrm>
            <a:off x="0" y="0"/>
            <a:ext cx="228600" cy="2286000"/>
          </a:xfrm>
          <a:prstGeom prst="rect">
            <a:avLst/>
          </a:prstGeom>
          <a:solidFill>
            <a:srgbClr val="FFFF00"/>
          </a:solidFill>
          <a:ln>
            <a:noFill/>
          </a:ln>
          <a:effectLst/>
        </p:spPr>
        <p:txBody>
          <a:bodyPr wrap="none" anchor="ctr"/>
          <a:lstStyle/>
          <a:p>
            <a:pPr algn="ctr"/>
            <a:endParaRPr lang="tr-TR" altLang="tr-TR" sz="2400">
              <a:latin typeface="Times New Roman" panose="02020603050405020304" pitchFamily="18" charset="0"/>
            </a:endParaRPr>
          </a:p>
        </p:txBody>
      </p:sp>
      <p:sp>
        <p:nvSpPr>
          <p:cNvPr id="24" name="Rectangle 9"/>
          <p:cNvSpPr>
            <a:spLocks noChangeArrowheads="1"/>
          </p:cNvSpPr>
          <p:nvPr/>
        </p:nvSpPr>
        <p:spPr bwMode="auto">
          <a:xfrm>
            <a:off x="0" y="2286000"/>
            <a:ext cx="228600" cy="2286000"/>
          </a:xfrm>
          <a:prstGeom prst="rect">
            <a:avLst/>
          </a:prstGeom>
          <a:solidFill>
            <a:srgbClr val="002060"/>
          </a:solidFill>
          <a:ln>
            <a:noFill/>
          </a:ln>
          <a:effectLst/>
        </p:spPr>
        <p:txBody>
          <a:bodyPr wrap="none" anchor="ctr"/>
          <a:lstStyle/>
          <a:p>
            <a:pPr algn="ctr"/>
            <a:endParaRPr lang="tr-TR" altLang="tr-TR" sz="2400">
              <a:latin typeface="Times New Roman" panose="02020603050405020304" pitchFamily="18" charset="0"/>
            </a:endParaRPr>
          </a:p>
        </p:txBody>
      </p:sp>
      <p:sp>
        <p:nvSpPr>
          <p:cNvPr id="25" name="Rectangle 10"/>
          <p:cNvSpPr>
            <a:spLocks noChangeArrowheads="1"/>
          </p:cNvSpPr>
          <p:nvPr/>
        </p:nvSpPr>
        <p:spPr bwMode="auto">
          <a:xfrm>
            <a:off x="0" y="4572000"/>
            <a:ext cx="228600" cy="2286000"/>
          </a:xfrm>
          <a:prstGeom prst="rect">
            <a:avLst/>
          </a:prstGeom>
          <a:solidFill>
            <a:schemeClr val="accent4"/>
          </a:solidFill>
          <a:ln>
            <a:noFill/>
          </a:ln>
          <a:effectLst/>
        </p:spPr>
        <p:txBody>
          <a:bodyPr wrap="none" anchor="ctr"/>
          <a:lstStyle/>
          <a:p>
            <a:pPr algn="ctr"/>
            <a:endParaRPr lang="tr-TR" altLang="tr-TR" sz="2400">
              <a:latin typeface="Times New Roman" panose="02020603050405020304" pitchFamily="18" charset="0"/>
            </a:endParaRPr>
          </a:p>
        </p:txBody>
      </p:sp>
      <p:grpSp>
        <p:nvGrpSpPr>
          <p:cNvPr id="26" name="Grup 25"/>
          <p:cNvGrpSpPr/>
          <p:nvPr/>
        </p:nvGrpSpPr>
        <p:grpSpPr>
          <a:xfrm>
            <a:off x="6998677" y="960120"/>
            <a:ext cx="5193323" cy="60984"/>
            <a:chOff x="7157258" y="960120"/>
            <a:chExt cx="5034742" cy="58188"/>
          </a:xfrm>
        </p:grpSpPr>
        <p:sp>
          <p:nvSpPr>
            <p:cNvPr id="27" name="Dikdörtgen 26"/>
            <p:cNvSpPr/>
            <p:nvPr/>
          </p:nvSpPr>
          <p:spPr>
            <a:xfrm>
              <a:off x="7157258" y="960120"/>
              <a:ext cx="5034742" cy="58188"/>
            </a:xfrm>
            <a:prstGeom prst="rect">
              <a:avLst/>
            </a:prstGeom>
            <a:solidFill>
              <a:srgbClr val="230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28" name="Dikdörtgen 27"/>
            <p:cNvSpPr/>
            <p:nvPr/>
          </p:nvSpPr>
          <p:spPr>
            <a:xfrm flipV="1">
              <a:off x="9210501" y="960120"/>
              <a:ext cx="1645920" cy="5818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grpSp>
      <p:sp>
        <p:nvSpPr>
          <p:cNvPr id="29" name="Dikdörtgen 28"/>
          <p:cNvSpPr/>
          <p:nvPr/>
        </p:nvSpPr>
        <p:spPr>
          <a:xfrm>
            <a:off x="238895" y="6215040"/>
            <a:ext cx="11953105" cy="45719"/>
          </a:xfrm>
          <a:prstGeom prst="rect">
            <a:avLst/>
          </a:prstGeom>
          <a:solidFill>
            <a:srgbClr val="012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p:cNvSpPr txBox="1"/>
          <p:nvPr/>
        </p:nvSpPr>
        <p:spPr>
          <a:xfrm>
            <a:off x="1453018" y="1089569"/>
            <a:ext cx="9031265" cy="523220"/>
          </a:xfrm>
          <a:prstGeom prst="rect">
            <a:avLst/>
          </a:prstGeom>
          <a:noFill/>
        </p:spPr>
        <p:txBody>
          <a:bodyPr wrap="square" rtlCol="0">
            <a:spAutoFit/>
          </a:bodyPr>
          <a:lstStyle/>
          <a:p>
            <a:r>
              <a:rPr lang="tr-TR" sz="2800" b="1" dirty="0"/>
              <a:t> </a:t>
            </a:r>
          </a:p>
        </p:txBody>
      </p:sp>
      <p:sp>
        <p:nvSpPr>
          <p:cNvPr id="16" name="Metin kutusu 15"/>
          <p:cNvSpPr txBox="1"/>
          <p:nvPr/>
        </p:nvSpPr>
        <p:spPr>
          <a:xfrm>
            <a:off x="7201648" y="627902"/>
            <a:ext cx="5275385" cy="338554"/>
          </a:xfrm>
          <a:prstGeom prst="rect">
            <a:avLst/>
          </a:prstGeom>
          <a:noFill/>
        </p:spPr>
        <p:txBody>
          <a:bodyPr wrap="square" rtlCol="0">
            <a:spAutoFit/>
          </a:bodyPr>
          <a:lstStyle/>
          <a:p>
            <a:r>
              <a:rPr lang="tr-TR" sz="1600" dirty="0" err="1">
                <a:solidFill>
                  <a:srgbClr val="01236A"/>
                </a:solidFill>
              </a:rPr>
              <a:t>eTwinning</a:t>
            </a:r>
            <a:r>
              <a:rPr lang="tr-TR" sz="1600" dirty="0">
                <a:solidFill>
                  <a:srgbClr val="01236A"/>
                </a:solidFill>
              </a:rPr>
              <a:t> Bakırköy </a:t>
            </a:r>
            <a:r>
              <a:rPr lang="tr-TR" sz="1600" dirty="0" err="1">
                <a:solidFill>
                  <a:srgbClr val="01236A"/>
                </a:solidFill>
              </a:rPr>
              <a:t>Webinarları</a:t>
            </a:r>
            <a:endParaRPr lang="tr-TR" sz="1600" dirty="0">
              <a:solidFill>
                <a:srgbClr val="01236A"/>
              </a:solidFill>
            </a:endParaRPr>
          </a:p>
        </p:txBody>
      </p:sp>
      <p:sp>
        <p:nvSpPr>
          <p:cNvPr id="3" name="Dikdörtgen 2"/>
          <p:cNvSpPr/>
          <p:nvPr/>
        </p:nvSpPr>
        <p:spPr>
          <a:xfrm>
            <a:off x="780124" y="2152389"/>
            <a:ext cx="10563727" cy="1477328"/>
          </a:xfrm>
          <a:prstGeom prst="rect">
            <a:avLst/>
          </a:prstGeom>
        </p:spPr>
        <p:txBody>
          <a:bodyPr wrap="square">
            <a:spAutoFit/>
          </a:bodyPr>
          <a:lstStyle/>
          <a:p>
            <a:pPr fontAlgn="base"/>
            <a:endParaRPr lang="tr-TR" dirty="0"/>
          </a:p>
          <a:p>
            <a:pPr fontAlgn="base"/>
            <a:endParaRPr lang="tr-TR" dirty="0"/>
          </a:p>
          <a:p>
            <a:pPr fontAlgn="base"/>
            <a:endParaRPr lang="tr-TR" dirty="0"/>
          </a:p>
          <a:p>
            <a:pPr fontAlgn="base"/>
            <a:endParaRPr lang="tr-TR" dirty="0"/>
          </a:p>
          <a:p>
            <a:pPr fontAlgn="base"/>
            <a:endParaRPr lang="tr-TR" dirty="0"/>
          </a:p>
        </p:txBody>
      </p:sp>
      <p:sp>
        <p:nvSpPr>
          <p:cNvPr id="4" name="Metin kutusu 3"/>
          <p:cNvSpPr txBox="1"/>
          <p:nvPr/>
        </p:nvSpPr>
        <p:spPr>
          <a:xfrm>
            <a:off x="956511" y="1009664"/>
            <a:ext cx="2875548" cy="800219"/>
          </a:xfrm>
          <a:prstGeom prst="rect">
            <a:avLst/>
          </a:prstGeom>
          <a:noFill/>
        </p:spPr>
        <p:txBody>
          <a:bodyPr wrap="square" rtlCol="0">
            <a:spAutoFit/>
          </a:bodyPr>
          <a:lstStyle/>
          <a:p>
            <a:r>
              <a:rPr lang="tr-TR" sz="2800" b="1" dirty="0"/>
              <a:t>PROJE HAKKINDA</a:t>
            </a:r>
          </a:p>
          <a:p>
            <a:endParaRPr lang="tr-TR" dirty="0"/>
          </a:p>
        </p:txBody>
      </p:sp>
      <p:pic>
        <p:nvPicPr>
          <p:cNvPr id="18" name="Resim 17">
            <a:extLst>
              <a:ext uri="{FF2B5EF4-FFF2-40B4-BE49-F238E27FC236}">
                <a16:creationId xmlns:a16="http://schemas.microsoft.com/office/drawing/2014/main" xmlns="" id="{D2A0AC6E-67BB-4D0D-8072-71FF4ADA2102}"/>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87822" y="6203802"/>
            <a:ext cx="560327" cy="725129"/>
          </a:xfrm>
          <a:prstGeom prst="rect">
            <a:avLst/>
          </a:prstGeom>
        </p:spPr>
      </p:pic>
      <p:sp>
        <p:nvSpPr>
          <p:cNvPr id="21" name="Metin kutusu 20">
            <a:extLst>
              <a:ext uri="{FF2B5EF4-FFF2-40B4-BE49-F238E27FC236}">
                <a16:creationId xmlns:a16="http://schemas.microsoft.com/office/drawing/2014/main" xmlns="" id="{9F7F39F9-3687-44B1-9AD7-B702AD98E45C}"/>
              </a:ext>
            </a:extLst>
          </p:cNvPr>
          <p:cNvSpPr txBox="1"/>
          <p:nvPr/>
        </p:nvSpPr>
        <p:spPr>
          <a:xfrm>
            <a:off x="778299" y="6358854"/>
            <a:ext cx="1968974" cy="461665"/>
          </a:xfrm>
          <a:prstGeom prst="rect">
            <a:avLst/>
          </a:prstGeom>
          <a:noFill/>
        </p:spPr>
        <p:txBody>
          <a:bodyPr wrap="square">
            <a:spAutoFit/>
          </a:bodyPr>
          <a:lstStyle/>
          <a:p>
            <a:pPr algn="ctr"/>
            <a:r>
              <a:rPr lang="tr-TR" sz="1200" dirty="0">
                <a:solidFill>
                  <a:srgbClr val="FF0000"/>
                </a:solidFill>
              </a:rPr>
              <a:t>Bakırköy </a:t>
            </a:r>
          </a:p>
          <a:p>
            <a:pPr algn="ctr"/>
            <a:r>
              <a:rPr lang="tr-TR" sz="1200" dirty="0">
                <a:solidFill>
                  <a:srgbClr val="FF0000"/>
                </a:solidFill>
              </a:rPr>
              <a:t>İlçe Milli Eğitim Müdürlüğü</a:t>
            </a:r>
          </a:p>
        </p:txBody>
      </p:sp>
      <p:sp>
        <p:nvSpPr>
          <p:cNvPr id="22" name="21 Dikdörtgen"/>
          <p:cNvSpPr/>
          <p:nvPr/>
        </p:nvSpPr>
        <p:spPr>
          <a:xfrm>
            <a:off x="1350498" y="1720840"/>
            <a:ext cx="9453490" cy="3046988"/>
          </a:xfrm>
          <a:prstGeom prst="rect">
            <a:avLst/>
          </a:prstGeom>
        </p:spPr>
        <p:txBody>
          <a:bodyPr wrap="square">
            <a:spAutoFit/>
          </a:bodyPr>
          <a:lstStyle/>
          <a:p>
            <a:r>
              <a:rPr lang="tr-TR" sz="2400" b="1" dirty="0" smtClean="0">
                <a:solidFill>
                  <a:schemeClr val="tx2"/>
                </a:solidFill>
              </a:rPr>
              <a:t>BENİM MATEMATİKÇİM, 2020-2021 eğitim öğretim yılında Eylül ayı itibariyle başlamış, Kasım ayı sonu itibariyle sonlandırılmış olan, toplam 10 hafta süren, Türk ortaklar arasında yapılan bir </a:t>
            </a:r>
            <a:r>
              <a:rPr lang="tr-TR" sz="2400" b="1" dirty="0" err="1" smtClean="0">
                <a:solidFill>
                  <a:schemeClr val="tx2"/>
                </a:solidFill>
              </a:rPr>
              <a:t>eTwinning</a:t>
            </a:r>
            <a:r>
              <a:rPr lang="tr-TR" sz="2400" b="1" dirty="0" smtClean="0">
                <a:solidFill>
                  <a:schemeClr val="tx2"/>
                </a:solidFill>
              </a:rPr>
              <a:t> projesidir. Proje 14-18 yaş aralığındaki öğrencilerle uygulanmış olup, projede kullanılan dil </a:t>
            </a:r>
            <a:r>
              <a:rPr lang="tr-TR" sz="2400" b="1" dirty="0" err="1" smtClean="0">
                <a:solidFill>
                  <a:schemeClr val="tx2"/>
                </a:solidFill>
              </a:rPr>
              <a:t>Türkçe’dir</a:t>
            </a:r>
            <a:r>
              <a:rPr lang="tr-TR" sz="2400" b="1" dirty="0" smtClean="0">
                <a:solidFill>
                  <a:schemeClr val="tx2"/>
                </a:solidFill>
              </a:rPr>
              <a:t>. Projemiz Türkiye’nin farklı şehirlerinden İstanbul, Konya,  İzmir, Adana, Antalya, Ordu, Aydın, Muğla ve Isparta illerinden  2 İngilizce öğretmeni, 8 Matematik öğretmeni  ve 94 öğrencimizin katılımlarıyla gerçekleştirilmiştir. </a:t>
            </a:r>
            <a:endParaRPr lang="tr-TR" sz="2400" b="1" dirty="0">
              <a:solidFill>
                <a:schemeClr val="tx2"/>
              </a:solidFill>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558742" y="0"/>
            <a:ext cx="856211" cy="689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Resim 1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46355" y="6351461"/>
            <a:ext cx="1431267" cy="429812"/>
          </a:xfrm>
          <a:prstGeom prst="rect">
            <a:avLst/>
          </a:prstGeom>
        </p:spPr>
      </p:pic>
      <p:pic>
        <p:nvPicPr>
          <p:cNvPr id="20" name="Picture 11"/>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8289"/>
          <a:stretch>
            <a:fillRect/>
          </a:stretch>
        </p:blipFill>
        <p:spPr bwMode="auto">
          <a:xfrm>
            <a:off x="10575870" y="6358854"/>
            <a:ext cx="1616130" cy="422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7"/>
          <p:cNvSpPr>
            <a:spLocks noChangeArrowheads="1"/>
          </p:cNvSpPr>
          <p:nvPr/>
        </p:nvSpPr>
        <p:spPr bwMode="auto">
          <a:xfrm>
            <a:off x="0" y="0"/>
            <a:ext cx="228600" cy="2286000"/>
          </a:xfrm>
          <a:prstGeom prst="rect">
            <a:avLst/>
          </a:prstGeom>
          <a:solidFill>
            <a:srgbClr val="FFFF00"/>
          </a:solidFill>
          <a:ln>
            <a:noFill/>
          </a:ln>
          <a:effectLst/>
        </p:spPr>
        <p:txBody>
          <a:bodyPr wrap="none" anchor="ctr"/>
          <a:lstStyle/>
          <a:p>
            <a:pPr algn="ctr"/>
            <a:endParaRPr lang="tr-TR" altLang="tr-TR" sz="2400">
              <a:latin typeface="Times New Roman" panose="02020603050405020304" pitchFamily="18" charset="0"/>
            </a:endParaRPr>
          </a:p>
        </p:txBody>
      </p:sp>
      <p:sp>
        <p:nvSpPr>
          <p:cNvPr id="24" name="Rectangle 9"/>
          <p:cNvSpPr>
            <a:spLocks noChangeArrowheads="1"/>
          </p:cNvSpPr>
          <p:nvPr/>
        </p:nvSpPr>
        <p:spPr bwMode="auto">
          <a:xfrm>
            <a:off x="0" y="2286000"/>
            <a:ext cx="228600" cy="2286000"/>
          </a:xfrm>
          <a:prstGeom prst="rect">
            <a:avLst/>
          </a:prstGeom>
          <a:solidFill>
            <a:srgbClr val="002060"/>
          </a:solidFill>
          <a:ln>
            <a:noFill/>
          </a:ln>
          <a:effectLst/>
        </p:spPr>
        <p:txBody>
          <a:bodyPr wrap="none" anchor="ctr"/>
          <a:lstStyle/>
          <a:p>
            <a:pPr algn="ctr"/>
            <a:endParaRPr lang="tr-TR" altLang="tr-TR" sz="2400">
              <a:latin typeface="Times New Roman" panose="02020603050405020304" pitchFamily="18" charset="0"/>
            </a:endParaRPr>
          </a:p>
        </p:txBody>
      </p:sp>
      <p:sp>
        <p:nvSpPr>
          <p:cNvPr id="25" name="Rectangle 10"/>
          <p:cNvSpPr>
            <a:spLocks noChangeArrowheads="1"/>
          </p:cNvSpPr>
          <p:nvPr/>
        </p:nvSpPr>
        <p:spPr bwMode="auto">
          <a:xfrm>
            <a:off x="0" y="4572000"/>
            <a:ext cx="228600" cy="2286000"/>
          </a:xfrm>
          <a:prstGeom prst="rect">
            <a:avLst/>
          </a:prstGeom>
          <a:solidFill>
            <a:schemeClr val="accent4"/>
          </a:solidFill>
          <a:ln>
            <a:noFill/>
          </a:ln>
          <a:effectLst/>
        </p:spPr>
        <p:txBody>
          <a:bodyPr wrap="none" anchor="ctr"/>
          <a:lstStyle/>
          <a:p>
            <a:pPr algn="ctr"/>
            <a:endParaRPr lang="tr-TR" altLang="tr-TR" sz="2400">
              <a:latin typeface="Times New Roman" panose="02020603050405020304" pitchFamily="18" charset="0"/>
            </a:endParaRPr>
          </a:p>
        </p:txBody>
      </p:sp>
      <p:grpSp>
        <p:nvGrpSpPr>
          <p:cNvPr id="6" name="Grup 25"/>
          <p:cNvGrpSpPr/>
          <p:nvPr/>
        </p:nvGrpSpPr>
        <p:grpSpPr>
          <a:xfrm>
            <a:off x="6998677" y="960120"/>
            <a:ext cx="5193323" cy="60984"/>
            <a:chOff x="7157258" y="960120"/>
            <a:chExt cx="5034742" cy="58188"/>
          </a:xfrm>
        </p:grpSpPr>
        <p:sp>
          <p:nvSpPr>
            <p:cNvPr id="27" name="Dikdörtgen 26"/>
            <p:cNvSpPr/>
            <p:nvPr/>
          </p:nvSpPr>
          <p:spPr>
            <a:xfrm>
              <a:off x="7157258" y="960120"/>
              <a:ext cx="5034742" cy="58188"/>
            </a:xfrm>
            <a:prstGeom prst="rect">
              <a:avLst/>
            </a:prstGeom>
            <a:solidFill>
              <a:srgbClr val="230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28" name="Dikdörtgen 27"/>
            <p:cNvSpPr/>
            <p:nvPr/>
          </p:nvSpPr>
          <p:spPr>
            <a:xfrm flipV="1">
              <a:off x="9210501" y="960120"/>
              <a:ext cx="1645920" cy="5818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grpSp>
      <p:sp>
        <p:nvSpPr>
          <p:cNvPr id="29" name="Dikdörtgen 28"/>
          <p:cNvSpPr/>
          <p:nvPr/>
        </p:nvSpPr>
        <p:spPr>
          <a:xfrm>
            <a:off x="238895" y="6215040"/>
            <a:ext cx="11953105" cy="45719"/>
          </a:xfrm>
          <a:prstGeom prst="rect">
            <a:avLst/>
          </a:prstGeom>
          <a:solidFill>
            <a:srgbClr val="012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p:cNvSpPr txBox="1"/>
          <p:nvPr/>
        </p:nvSpPr>
        <p:spPr>
          <a:xfrm>
            <a:off x="1453018" y="1089569"/>
            <a:ext cx="9031265" cy="523220"/>
          </a:xfrm>
          <a:prstGeom prst="rect">
            <a:avLst/>
          </a:prstGeom>
          <a:noFill/>
        </p:spPr>
        <p:txBody>
          <a:bodyPr wrap="square" rtlCol="0">
            <a:spAutoFit/>
          </a:bodyPr>
          <a:lstStyle/>
          <a:p>
            <a:r>
              <a:rPr lang="tr-TR" sz="2800" b="1" dirty="0"/>
              <a:t> </a:t>
            </a:r>
          </a:p>
        </p:txBody>
      </p:sp>
      <p:sp>
        <p:nvSpPr>
          <p:cNvPr id="16" name="Metin kutusu 15"/>
          <p:cNvSpPr txBox="1"/>
          <p:nvPr/>
        </p:nvSpPr>
        <p:spPr>
          <a:xfrm>
            <a:off x="7201648" y="627902"/>
            <a:ext cx="5275385" cy="338554"/>
          </a:xfrm>
          <a:prstGeom prst="rect">
            <a:avLst/>
          </a:prstGeom>
          <a:noFill/>
        </p:spPr>
        <p:txBody>
          <a:bodyPr wrap="square" rtlCol="0">
            <a:spAutoFit/>
          </a:bodyPr>
          <a:lstStyle/>
          <a:p>
            <a:r>
              <a:rPr lang="tr-TR" sz="1600" dirty="0" err="1">
                <a:solidFill>
                  <a:srgbClr val="01236A"/>
                </a:solidFill>
              </a:rPr>
              <a:t>eTwinning</a:t>
            </a:r>
            <a:r>
              <a:rPr lang="tr-TR" sz="1600" dirty="0">
                <a:solidFill>
                  <a:srgbClr val="01236A"/>
                </a:solidFill>
              </a:rPr>
              <a:t> Bakırköy </a:t>
            </a:r>
            <a:r>
              <a:rPr lang="tr-TR" sz="1600" dirty="0" err="1">
                <a:solidFill>
                  <a:srgbClr val="01236A"/>
                </a:solidFill>
              </a:rPr>
              <a:t>Webinarları</a:t>
            </a:r>
            <a:endParaRPr lang="tr-TR" sz="1600" dirty="0">
              <a:solidFill>
                <a:srgbClr val="01236A"/>
              </a:solidFill>
            </a:endParaRPr>
          </a:p>
        </p:txBody>
      </p:sp>
      <p:sp>
        <p:nvSpPr>
          <p:cNvPr id="3" name="Dikdörtgen 2"/>
          <p:cNvSpPr/>
          <p:nvPr/>
        </p:nvSpPr>
        <p:spPr>
          <a:xfrm>
            <a:off x="780124" y="2152389"/>
            <a:ext cx="10563727" cy="1477328"/>
          </a:xfrm>
          <a:prstGeom prst="rect">
            <a:avLst/>
          </a:prstGeom>
        </p:spPr>
        <p:txBody>
          <a:bodyPr wrap="square">
            <a:spAutoFit/>
          </a:bodyPr>
          <a:lstStyle/>
          <a:p>
            <a:pPr fontAlgn="base"/>
            <a:endParaRPr lang="tr-TR" dirty="0"/>
          </a:p>
          <a:p>
            <a:pPr fontAlgn="base"/>
            <a:endParaRPr lang="tr-TR" dirty="0"/>
          </a:p>
          <a:p>
            <a:pPr fontAlgn="base"/>
            <a:endParaRPr lang="tr-TR" dirty="0"/>
          </a:p>
          <a:p>
            <a:pPr fontAlgn="base"/>
            <a:endParaRPr lang="tr-TR" dirty="0"/>
          </a:p>
          <a:p>
            <a:pPr fontAlgn="base"/>
            <a:endParaRPr lang="tr-TR" dirty="0"/>
          </a:p>
        </p:txBody>
      </p:sp>
      <p:sp>
        <p:nvSpPr>
          <p:cNvPr id="4" name="Metin kutusu 3"/>
          <p:cNvSpPr txBox="1"/>
          <p:nvPr/>
        </p:nvSpPr>
        <p:spPr>
          <a:xfrm>
            <a:off x="956511" y="1009664"/>
            <a:ext cx="2875548" cy="800219"/>
          </a:xfrm>
          <a:prstGeom prst="rect">
            <a:avLst/>
          </a:prstGeom>
          <a:noFill/>
        </p:spPr>
        <p:txBody>
          <a:bodyPr wrap="square" rtlCol="0">
            <a:spAutoFit/>
          </a:bodyPr>
          <a:lstStyle/>
          <a:p>
            <a:r>
              <a:rPr lang="tr-TR" sz="2800" b="1" dirty="0"/>
              <a:t>PROJE HAKKINDA</a:t>
            </a:r>
          </a:p>
          <a:p>
            <a:endParaRPr lang="tr-TR" dirty="0"/>
          </a:p>
        </p:txBody>
      </p:sp>
      <p:pic>
        <p:nvPicPr>
          <p:cNvPr id="18" name="Resim 17">
            <a:extLst>
              <a:ext uri="{FF2B5EF4-FFF2-40B4-BE49-F238E27FC236}">
                <a16:creationId xmlns:a16="http://schemas.microsoft.com/office/drawing/2014/main" xmlns="" id="{D2A0AC6E-67BB-4D0D-8072-71FF4ADA2102}"/>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87822" y="6203802"/>
            <a:ext cx="560327" cy="725129"/>
          </a:xfrm>
          <a:prstGeom prst="rect">
            <a:avLst/>
          </a:prstGeom>
        </p:spPr>
      </p:pic>
      <p:sp>
        <p:nvSpPr>
          <p:cNvPr id="21" name="Metin kutusu 20">
            <a:extLst>
              <a:ext uri="{FF2B5EF4-FFF2-40B4-BE49-F238E27FC236}">
                <a16:creationId xmlns:a16="http://schemas.microsoft.com/office/drawing/2014/main" xmlns="" id="{9F7F39F9-3687-44B1-9AD7-B702AD98E45C}"/>
              </a:ext>
            </a:extLst>
          </p:cNvPr>
          <p:cNvSpPr txBox="1"/>
          <p:nvPr/>
        </p:nvSpPr>
        <p:spPr>
          <a:xfrm>
            <a:off x="778299" y="6358854"/>
            <a:ext cx="1968974" cy="461665"/>
          </a:xfrm>
          <a:prstGeom prst="rect">
            <a:avLst/>
          </a:prstGeom>
          <a:noFill/>
        </p:spPr>
        <p:txBody>
          <a:bodyPr wrap="square">
            <a:spAutoFit/>
          </a:bodyPr>
          <a:lstStyle/>
          <a:p>
            <a:pPr algn="ctr"/>
            <a:r>
              <a:rPr lang="tr-TR" sz="1200" dirty="0">
                <a:solidFill>
                  <a:srgbClr val="FF0000"/>
                </a:solidFill>
              </a:rPr>
              <a:t>Bakırköy </a:t>
            </a:r>
          </a:p>
          <a:p>
            <a:pPr algn="ctr"/>
            <a:r>
              <a:rPr lang="tr-TR" sz="1200" dirty="0">
                <a:solidFill>
                  <a:srgbClr val="FF0000"/>
                </a:solidFill>
              </a:rPr>
              <a:t>İlçe Milli Eğitim Müdürlüğü</a:t>
            </a:r>
          </a:p>
        </p:txBody>
      </p:sp>
      <p:sp>
        <p:nvSpPr>
          <p:cNvPr id="8194" name="Rectangle 2"/>
          <p:cNvSpPr>
            <a:spLocks noChangeArrowheads="1"/>
          </p:cNvSpPr>
          <p:nvPr/>
        </p:nvSpPr>
        <p:spPr bwMode="auto">
          <a:xfrm>
            <a:off x="849086" y="2096086"/>
            <a:ext cx="10424160"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393700" fontAlgn="base">
              <a:spcBef>
                <a:spcPct val="0"/>
              </a:spcBef>
              <a:spcAft>
                <a:spcPct val="0"/>
              </a:spcAft>
            </a:pPr>
            <a:r>
              <a:rPr lang="tr-TR" sz="2400" b="1" dirty="0" smtClean="0">
                <a:solidFill>
                  <a:schemeClr val="tx2"/>
                </a:solidFill>
              </a:rPr>
              <a:t>Projemizde öğrencilerin her hafta farklı bir Türk-İslam matematikçisini tanımaları, Matematiğe ve diğer bilim dallarına katkılarını  ve insani yönlerini araştırmaları, ve web 2.0 araçları ile uygulamalar yapmaları amaçlanmaktadır. Aynı zamanda belirli gün ve haftalar ile ilgili etkinlikler ile süslenmiştir. Proje sonunda ortak öğretmenlerimiz ve öğrencilerimiz ile belirlediğimiz ortak ürünler oluşturup bilim tarihimiz hakkında daha fazla bilgi sahibi olmamız hedeflenmektedir.</a:t>
            </a:r>
            <a:endParaRPr lang="tr-TR" sz="2400" b="1" dirty="0" smtClean="0">
              <a:solidFill>
                <a:schemeClr val="tx2"/>
              </a:solidFill>
              <a:ea typeface="Times New Roman" pitchFamily="18" charset="0"/>
              <a:cs typeface="Arial" pitchFamily="34" charset="0"/>
            </a:endParaRPr>
          </a:p>
          <a:p>
            <a:pPr marL="0" marR="0" lvl="0" indent="393700" algn="l" defTabSz="914400" rtl="0" eaLnBrk="1" fontAlgn="base" latinLnBrk="0" hangingPunct="1">
              <a:lnSpc>
                <a:spcPct val="100000"/>
              </a:lnSpc>
              <a:spcBef>
                <a:spcPct val="0"/>
              </a:spcBef>
              <a:spcAft>
                <a:spcPct val="0"/>
              </a:spcAft>
              <a:buClrTx/>
              <a:buSzTx/>
              <a:buFontTx/>
              <a:buNone/>
              <a:tabLst/>
            </a:pPr>
            <a:endParaRPr kumimoji="0" lang="tr-TR" sz="2400" b="1" i="0" u="none" strike="noStrike" cap="none" normalizeH="0" baseline="0" dirty="0" smtClean="0">
              <a:ln>
                <a:noFill/>
              </a:ln>
              <a:solidFill>
                <a:schemeClr val="tx2"/>
              </a:solidFill>
              <a:effectLst/>
              <a:ea typeface="Times New Roman" pitchFamily="18" charset="0"/>
              <a:cs typeface="Arial" pitchFamily="34" charset="0"/>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558742" y="0"/>
            <a:ext cx="856211" cy="689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Resim 1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46355" y="6351461"/>
            <a:ext cx="1431267" cy="429812"/>
          </a:xfrm>
          <a:prstGeom prst="rect">
            <a:avLst/>
          </a:prstGeom>
        </p:spPr>
      </p:pic>
      <p:pic>
        <p:nvPicPr>
          <p:cNvPr id="20" name="Picture 11"/>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8289"/>
          <a:stretch>
            <a:fillRect/>
          </a:stretch>
        </p:blipFill>
        <p:spPr bwMode="auto">
          <a:xfrm>
            <a:off x="10575870" y="6358854"/>
            <a:ext cx="1616130" cy="422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7"/>
          <p:cNvSpPr>
            <a:spLocks noChangeArrowheads="1"/>
          </p:cNvSpPr>
          <p:nvPr/>
        </p:nvSpPr>
        <p:spPr bwMode="auto">
          <a:xfrm>
            <a:off x="0" y="0"/>
            <a:ext cx="228600" cy="2286000"/>
          </a:xfrm>
          <a:prstGeom prst="rect">
            <a:avLst/>
          </a:prstGeom>
          <a:solidFill>
            <a:srgbClr val="FFFF00"/>
          </a:solidFill>
          <a:ln>
            <a:noFill/>
          </a:ln>
          <a:effectLst/>
        </p:spPr>
        <p:txBody>
          <a:bodyPr wrap="none" anchor="ctr"/>
          <a:lstStyle/>
          <a:p>
            <a:pPr algn="ctr"/>
            <a:endParaRPr lang="tr-TR" altLang="tr-TR" sz="2400">
              <a:latin typeface="Times New Roman" panose="02020603050405020304" pitchFamily="18" charset="0"/>
            </a:endParaRPr>
          </a:p>
        </p:txBody>
      </p:sp>
      <p:sp>
        <p:nvSpPr>
          <p:cNvPr id="24" name="Rectangle 9"/>
          <p:cNvSpPr>
            <a:spLocks noChangeArrowheads="1"/>
          </p:cNvSpPr>
          <p:nvPr/>
        </p:nvSpPr>
        <p:spPr bwMode="auto">
          <a:xfrm>
            <a:off x="0" y="2286000"/>
            <a:ext cx="228600" cy="2286000"/>
          </a:xfrm>
          <a:prstGeom prst="rect">
            <a:avLst/>
          </a:prstGeom>
          <a:solidFill>
            <a:srgbClr val="002060"/>
          </a:solidFill>
          <a:ln>
            <a:noFill/>
          </a:ln>
          <a:effectLst/>
        </p:spPr>
        <p:txBody>
          <a:bodyPr wrap="none" anchor="ctr"/>
          <a:lstStyle/>
          <a:p>
            <a:pPr algn="ctr"/>
            <a:endParaRPr lang="tr-TR" altLang="tr-TR" sz="2400">
              <a:latin typeface="Times New Roman" panose="02020603050405020304" pitchFamily="18" charset="0"/>
            </a:endParaRPr>
          </a:p>
        </p:txBody>
      </p:sp>
      <p:sp>
        <p:nvSpPr>
          <p:cNvPr id="25" name="Rectangle 10"/>
          <p:cNvSpPr>
            <a:spLocks noChangeArrowheads="1"/>
          </p:cNvSpPr>
          <p:nvPr/>
        </p:nvSpPr>
        <p:spPr bwMode="auto">
          <a:xfrm>
            <a:off x="0" y="4572000"/>
            <a:ext cx="228600" cy="2286000"/>
          </a:xfrm>
          <a:prstGeom prst="rect">
            <a:avLst/>
          </a:prstGeom>
          <a:solidFill>
            <a:schemeClr val="accent4"/>
          </a:solidFill>
          <a:ln>
            <a:noFill/>
          </a:ln>
          <a:effectLst/>
        </p:spPr>
        <p:txBody>
          <a:bodyPr wrap="none" anchor="ctr"/>
          <a:lstStyle/>
          <a:p>
            <a:pPr algn="ctr"/>
            <a:endParaRPr lang="tr-TR" altLang="tr-TR" sz="2400">
              <a:latin typeface="Times New Roman" panose="02020603050405020304" pitchFamily="18" charset="0"/>
            </a:endParaRPr>
          </a:p>
        </p:txBody>
      </p:sp>
      <p:grpSp>
        <p:nvGrpSpPr>
          <p:cNvPr id="6" name="Grup 25"/>
          <p:cNvGrpSpPr/>
          <p:nvPr/>
        </p:nvGrpSpPr>
        <p:grpSpPr>
          <a:xfrm>
            <a:off x="6998677" y="960120"/>
            <a:ext cx="5193323" cy="60984"/>
            <a:chOff x="7157258" y="960120"/>
            <a:chExt cx="5034742" cy="58188"/>
          </a:xfrm>
        </p:grpSpPr>
        <p:sp>
          <p:nvSpPr>
            <p:cNvPr id="27" name="Dikdörtgen 26"/>
            <p:cNvSpPr/>
            <p:nvPr/>
          </p:nvSpPr>
          <p:spPr>
            <a:xfrm>
              <a:off x="7157258" y="960120"/>
              <a:ext cx="5034742" cy="58188"/>
            </a:xfrm>
            <a:prstGeom prst="rect">
              <a:avLst/>
            </a:prstGeom>
            <a:solidFill>
              <a:srgbClr val="230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28" name="Dikdörtgen 27"/>
            <p:cNvSpPr/>
            <p:nvPr/>
          </p:nvSpPr>
          <p:spPr>
            <a:xfrm flipV="1">
              <a:off x="9210501" y="960120"/>
              <a:ext cx="1645920" cy="5818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grpSp>
      <p:sp>
        <p:nvSpPr>
          <p:cNvPr id="29" name="Dikdörtgen 28"/>
          <p:cNvSpPr/>
          <p:nvPr/>
        </p:nvSpPr>
        <p:spPr>
          <a:xfrm>
            <a:off x="238895" y="6215040"/>
            <a:ext cx="11953105" cy="45719"/>
          </a:xfrm>
          <a:prstGeom prst="rect">
            <a:avLst/>
          </a:prstGeom>
          <a:solidFill>
            <a:srgbClr val="012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p:cNvSpPr txBox="1"/>
          <p:nvPr/>
        </p:nvSpPr>
        <p:spPr>
          <a:xfrm>
            <a:off x="1453018" y="1089569"/>
            <a:ext cx="9031265" cy="523220"/>
          </a:xfrm>
          <a:prstGeom prst="rect">
            <a:avLst/>
          </a:prstGeom>
          <a:noFill/>
        </p:spPr>
        <p:txBody>
          <a:bodyPr wrap="square" rtlCol="0">
            <a:spAutoFit/>
          </a:bodyPr>
          <a:lstStyle/>
          <a:p>
            <a:r>
              <a:rPr lang="tr-TR" sz="2800" b="1" dirty="0"/>
              <a:t> </a:t>
            </a:r>
          </a:p>
        </p:txBody>
      </p:sp>
      <p:sp>
        <p:nvSpPr>
          <p:cNvPr id="16" name="Metin kutusu 15"/>
          <p:cNvSpPr txBox="1"/>
          <p:nvPr/>
        </p:nvSpPr>
        <p:spPr>
          <a:xfrm>
            <a:off x="7328257" y="616144"/>
            <a:ext cx="5275385" cy="338554"/>
          </a:xfrm>
          <a:prstGeom prst="rect">
            <a:avLst/>
          </a:prstGeom>
          <a:noFill/>
        </p:spPr>
        <p:txBody>
          <a:bodyPr wrap="square" rtlCol="0">
            <a:spAutoFit/>
          </a:bodyPr>
          <a:lstStyle/>
          <a:p>
            <a:r>
              <a:rPr lang="tr-TR" sz="1600" dirty="0" err="1">
                <a:solidFill>
                  <a:srgbClr val="01236A"/>
                </a:solidFill>
              </a:rPr>
              <a:t>eTwinning</a:t>
            </a:r>
            <a:r>
              <a:rPr lang="tr-TR" sz="1600" dirty="0">
                <a:solidFill>
                  <a:srgbClr val="01236A"/>
                </a:solidFill>
              </a:rPr>
              <a:t> Bakırköy </a:t>
            </a:r>
            <a:r>
              <a:rPr lang="tr-TR" sz="1600" dirty="0" err="1">
                <a:solidFill>
                  <a:srgbClr val="01236A"/>
                </a:solidFill>
              </a:rPr>
              <a:t>Webinarları</a:t>
            </a:r>
            <a:endParaRPr lang="tr-TR" sz="1600" dirty="0">
              <a:solidFill>
                <a:srgbClr val="01236A"/>
              </a:solidFill>
            </a:endParaRPr>
          </a:p>
        </p:txBody>
      </p:sp>
      <p:sp>
        <p:nvSpPr>
          <p:cNvPr id="3" name="Dikdörtgen 2"/>
          <p:cNvSpPr/>
          <p:nvPr/>
        </p:nvSpPr>
        <p:spPr>
          <a:xfrm>
            <a:off x="819779" y="1716258"/>
            <a:ext cx="10900609" cy="3600986"/>
          </a:xfrm>
          <a:prstGeom prst="rect">
            <a:avLst/>
          </a:prstGeom>
        </p:spPr>
        <p:txBody>
          <a:bodyPr wrap="square">
            <a:spAutoFit/>
          </a:bodyPr>
          <a:lstStyle/>
          <a:p>
            <a:pPr lvl="0" fontAlgn="base">
              <a:buFont typeface="Arial" pitchFamily="34" charset="0"/>
              <a:buChar char="•"/>
            </a:pPr>
            <a:endParaRPr lang="tr-TR" sz="2400" dirty="0" smtClean="0"/>
          </a:p>
          <a:p>
            <a:pPr lvl="0" fontAlgn="base">
              <a:buFont typeface="Arial" pitchFamily="34" charset="0"/>
              <a:buChar char="•"/>
            </a:pPr>
            <a:endParaRPr lang="tr-TR" sz="2400" dirty="0" smtClean="0"/>
          </a:p>
          <a:p>
            <a:pPr fontAlgn="base">
              <a:buFont typeface="Arial" pitchFamily="34" charset="0"/>
              <a:buChar char="•"/>
            </a:pPr>
            <a:endParaRPr lang="en-US" sz="2400" dirty="0" smtClean="0"/>
          </a:p>
          <a:p>
            <a:pPr lvl="0" fontAlgn="base"/>
            <a:endParaRPr lang="tr-TR" sz="2400" dirty="0" smtClean="0"/>
          </a:p>
          <a:p>
            <a:pPr fontAlgn="base"/>
            <a:endParaRPr lang="tr-TR" sz="2400" b="1" dirty="0" smtClean="0">
              <a:solidFill>
                <a:schemeClr val="tx2"/>
              </a:solidFill>
              <a:cs typeface="Arial" pitchFamily="34" charset="0"/>
            </a:endParaRPr>
          </a:p>
          <a:p>
            <a:pPr fontAlgn="base"/>
            <a:endParaRPr lang="tr-TR" b="1" dirty="0">
              <a:solidFill>
                <a:schemeClr val="accent5">
                  <a:lumMod val="75000"/>
                </a:schemeClr>
              </a:solidFill>
            </a:endParaRPr>
          </a:p>
          <a:p>
            <a:pPr fontAlgn="base"/>
            <a:endParaRPr lang="tr-TR" dirty="0"/>
          </a:p>
          <a:p>
            <a:pPr fontAlgn="base"/>
            <a:endParaRPr lang="tr-TR" dirty="0"/>
          </a:p>
          <a:p>
            <a:pPr fontAlgn="base"/>
            <a:endParaRPr lang="tr-TR" dirty="0"/>
          </a:p>
          <a:p>
            <a:pPr fontAlgn="base"/>
            <a:endParaRPr lang="tr-TR" dirty="0"/>
          </a:p>
          <a:p>
            <a:pPr fontAlgn="base"/>
            <a:endParaRPr lang="tr-TR" dirty="0"/>
          </a:p>
        </p:txBody>
      </p:sp>
      <p:sp>
        <p:nvSpPr>
          <p:cNvPr id="4" name="Metin kutusu 3"/>
          <p:cNvSpPr txBox="1"/>
          <p:nvPr/>
        </p:nvSpPr>
        <p:spPr>
          <a:xfrm>
            <a:off x="904000" y="1181902"/>
            <a:ext cx="3325050" cy="861774"/>
          </a:xfrm>
          <a:prstGeom prst="rect">
            <a:avLst/>
          </a:prstGeom>
          <a:noFill/>
        </p:spPr>
        <p:txBody>
          <a:bodyPr wrap="square" rtlCol="0">
            <a:spAutoFit/>
          </a:bodyPr>
          <a:lstStyle/>
          <a:p>
            <a:r>
              <a:rPr lang="tr-TR" sz="3200" b="1" cap="all" dirty="0"/>
              <a:t>HEDEFLER</a:t>
            </a:r>
          </a:p>
          <a:p>
            <a:endParaRPr lang="tr-TR" dirty="0"/>
          </a:p>
        </p:txBody>
      </p:sp>
      <p:pic>
        <p:nvPicPr>
          <p:cNvPr id="18" name="Resim 17">
            <a:extLst>
              <a:ext uri="{FF2B5EF4-FFF2-40B4-BE49-F238E27FC236}">
                <a16:creationId xmlns:a16="http://schemas.microsoft.com/office/drawing/2014/main" xmlns="" id="{103B37BD-D58D-499B-BE98-155880F5644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59452" y="6193553"/>
            <a:ext cx="560327" cy="725129"/>
          </a:xfrm>
          <a:prstGeom prst="rect">
            <a:avLst/>
          </a:prstGeom>
        </p:spPr>
      </p:pic>
      <p:sp>
        <p:nvSpPr>
          <p:cNvPr id="21" name="Metin kutusu 20">
            <a:extLst>
              <a:ext uri="{FF2B5EF4-FFF2-40B4-BE49-F238E27FC236}">
                <a16:creationId xmlns:a16="http://schemas.microsoft.com/office/drawing/2014/main" xmlns="" id="{C1E2586B-3B01-43DC-8ACA-E1EEF7AD080C}"/>
              </a:ext>
            </a:extLst>
          </p:cNvPr>
          <p:cNvSpPr txBox="1"/>
          <p:nvPr/>
        </p:nvSpPr>
        <p:spPr>
          <a:xfrm>
            <a:off x="259452" y="6316166"/>
            <a:ext cx="2791131" cy="461665"/>
          </a:xfrm>
          <a:prstGeom prst="rect">
            <a:avLst/>
          </a:prstGeom>
          <a:noFill/>
        </p:spPr>
        <p:txBody>
          <a:bodyPr wrap="square">
            <a:spAutoFit/>
          </a:bodyPr>
          <a:lstStyle/>
          <a:p>
            <a:pPr algn="ctr"/>
            <a:r>
              <a:rPr lang="tr-TR" sz="1200" dirty="0">
                <a:solidFill>
                  <a:srgbClr val="FF0000"/>
                </a:solidFill>
              </a:rPr>
              <a:t>Bakırköy </a:t>
            </a:r>
          </a:p>
          <a:p>
            <a:pPr algn="ctr"/>
            <a:r>
              <a:rPr lang="tr-TR" sz="1200" dirty="0">
                <a:solidFill>
                  <a:srgbClr val="FF0000"/>
                </a:solidFill>
              </a:rPr>
              <a:t>İlçe Milli Eğitim Müdürlüğü</a:t>
            </a:r>
          </a:p>
        </p:txBody>
      </p:sp>
      <p:sp>
        <p:nvSpPr>
          <p:cNvPr id="22" name="21 Dikdörtgen"/>
          <p:cNvSpPr/>
          <p:nvPr/>
        </p:nvSpPr>
        <p:spPr>
          <a:xfrm>
            <a:off x="1322362" y="1617785"/>
            <a:ext cx="10255349" cy="5539978"/>
          </a:xfrm>
          <a:prstGeom prst="rect">
            <a:avLst/>
          </a:prstGeom>
        </p:spPr>
        <p:txBody>
          <a:bodyPr wrap="square">
            <a:spAutoFit/>
          </a:bodyPr>
          <a:lstStyle/>
          <a:p>
            <a:pPr fontAlgn="base">
              <a:buFont typeface="Arial" pitchFamily="34" charset="0"/>
              <a:buChar char="•"/>
            </a:pPr>
            <a:r>
              <a:rPr lang="tr-TR" sz="2400" b="1" dirty="0" smtClean="0">
                <a:solidFill>
                  <a:schemeClr val="tx2"/>
                </a:solidFill>
              </a:rPr>
              <a:t>Türk- İslam tarihindeki  ünlü bazı matematikçileri tanıma; onların matematiğe ve diğer bilim dallarına katkısını kavrama;</a:t>
            </a:r>
          </a:p>
          <a:p>
            <a:pPr lvl="0" fontAlgn="base">
              <a:buFont typeface="Arial" pitchFamily="34" charset="0"/>
              <a:buChar char="•"/>
            </a:pPr>
            <a:r>
              <a:rPr lang="tr-TR" sz="2400" b="1" dirty="0" smtClean="0">
                <a:solidFill>
                  <a:schemeClr val="tx2"/>
                </a:solidFill>
              </a:rPr>
              <a:t> Bilim insanlarının insani yönlerini keşfetme. </a:t>
            </a:r>
          </a:p>
          <a:p>
            <a:pPr lvl="0" fontAlgn="base">
              <a:buFont typeface="Arial" pitchFamily="34" charset="0"/>
              <a:buChar char="•"/>
            </a:pPr>
            <a:r>
              <a:rPr lang="tr-TR" sz="2400" b="1" dirty="0" smtClean="0">
                <a:solidFill>
                  <a:schemeClr val="tx2"/>
                </a:solidFill>
              </a:rPr>
              <a:t>Milli bayramlarımızın, belirli gün ve haftalarımızın önemini kavrama. </a:t>
            </a:r>
          </a:p>
          <a:p>
            <a:pPr lvl="0" fontAlgn="base">
              <a:buFont typeface="Arial" pitchFamily="34" charset="0"/>
              <a:buChar char="•"/>
            </a:pPr>
            <a:r>
              <a:rPr lang="tr-TR" sz="2400" b="1" dirty="0" smtClean="0">
                <a:solidFill>
                  <a:schemeClr val="tx2"/>
                </a:solidFill>
              </a:rPr>
              <a:t>Fikirlerimizi ortak alanda paylaşma. </a:t>
            </a:r>
          </a:p>
          <a:p>
            <a:pPr lvl="0" fontAlgn="base">
              <a:buFont typeface="Arial" pitchFamily="34" charset="0"/>
              <a:buChar char="•"/>
            </a:pPr>
            <a:r>
              <a:rPr lang="tr-TR" sz="2400" b="1" dirty="0" smtClean="0">
                <a:solidFill>
                  <a:schemeClr val="tx2"/>
                </a:solidFill>
              </a:rPr>
              <a:t>Bireysel başarının yanı sıra grup başarısını tatma ve ekip ruhunu kavrama. </a:t>
            </a:r>
          </a:p>
          <a:p>
            <a:pPr lvl="0" fontAlgn="base">
              <a:buFont typeface="Arial" pitchFamily="34" charset="0"/>
              <a:buChar char="•"/>
            </a:pPr>
            <a:r>
              <a:rPr lang="tr-TR" sz="2400" b="1" dirty="0" smtClean="0">
                <a:solidFill>
                  <a:schemeClr val="tx2"/>
                </a:solidFill>
              </a:rPr>
              <a:t>Farklı okullardan öğrenciler ile tanışıp sosyalleşme. </a:t>
            </a:r>
          </a:p>
          <a:p>
            <a:pPr lvl="0">
              <a:buFont typeface="Arial" pitchFamily="34" charset="0"/>
              <a:buChar char="•"/>
            </a:pPr>
            <a:r>
              <a:rPr lang="tr-TR" sz="2400" b="1" dirty="0" smtClean="0">
                <a:solidFill>
                  <a:schemeClr val="tx2"/>
                </a:solidFill>
              </a:rPr>
              <a:t>Web 2.0 araçlarını kullanma becerisini edinme. </a:t>
            </a:r>
          </a:p>
          <a:p>
            <a:pPr lvl="0">
              <a:buFont typeface="Arial" pitchFamily="34" charset="0"/>
              <a:buChar char="•"/>
            </a:pPr>
            <a:r>
              <a:rPr lang="tr-TR" sz="2400" b="1" dirty="0" smtClean="0">
                <a:solidFill>
                  <a:schemeClr val="tx2">
                    <a:lumMod val="75000"/>
                  </a:schemeClr>
                </a:solidFill>
              </a:rPr>
              <a:t>Güvenli internet, ve siber zorbalık hakkında öğrencileri  bilinçlendirme; dijital vatandaşlık konusunda bilgi sahibi olmalarını sağlama,</a:t>
            </a:r>
            <a:endParaRPr lang="tr-TR" sz="2400" dirty="0" smtClean="0">
              <a:solidFill>
                <a:schemeClr val="tx2">
                  <a:lumMod val="75000"/>
                </a:schemeClr>
              </a:solidFill>
            </a:endParaRPr>
          </a:p>
          <a:p>
            <a:pPr lvl="0">
              <a:buFont typeface="Arial" pitchFamily="34" charset="0"/>
              <a:buChar char="•"/>
            </a:pPr>
            <a:r>
              <a:rPr lang="tr-TR" sz="2400" b="1" dirty="0" smtClean="0">
                <a:solidFill>
                  <a:schemeClr val="tx2">
                    <a:lumMod val="75000"/>
                  </a:schemeClr>
                </a:solidFill>
              </a:rPr>
              <a:t>Dijital dünyada </a:t>
            </a:r>
            <a:r>
              <a:rPr lang="tr-TR" sz="2400" b="1" dirty="0" err="1" smtClean="0">
                <a:solidFill>
                  <a:schemeClr val="tx2">
                    <a:lumMod val="75000"/>
                  </a:schemeClr>
                </a:solidFill>
              </a:rPr>
              <a:t>farkındalık</a:t>
            </a:r>
            <a:r>
              <a:rPr lang="tr-TR" sz="2400" b="1" dirty="0" smtClean="0">
                <a:solidFill>
                  <a:schemeClr val="tx2">
                    <a:lumMod val="75000"/>
                  </a:schemeClr>
                </a:solidFill>
              </a:rPr>
              <a:t> kazanmalarını sağlama, </a:t>
            </a:r>
            <a:endParaRPr lang="tr-TR" sz="2400" dirty="0" smtClean="0">
              <a:solidFill>
                <a:schemeClr val="tx2">
                  <a:lumMod val="75000"/>
                </a:schemeClr>
              </a:solidFill>
            </a:endParaRPr>
          </a:p>
          <a:p>
            <a:pPr lvl="0" fontAlgn="base">
              <a:buFont typeface="Arial" pitchFamily="34" charset="0"/>
              <a:buChar char="•"/>
            </a:pPr>
            <a:r>
              <a:rPr lang="tr-TR" sz="2400" b="1" dirty="0" smtClean="0">
                <a:solidFill>
                  <a:schemeClr val="tx2"/>
                </a:solidFill>
              </a:rPr>
              <a:t>Öğrencileri yabancı dil  kullanmaya teşvik etme. </a:t>
            </a:r>
          </a:p>
          <a:p>
            <a:pPr lvl="0" fontAlgn="base">
              <a:buFont typeface="Arial" pitchFamily="34" charset="0"/>
              <a:buChar char="•"/>
            </a:pPr>
            <a:endParaRPr lang="tr-TR" sz="2400" b="1" dirty="0" smtClean="0">
              <a:solidFill>
                <a:schemeClr val="tx2"/>
              </a:solidFill>
            </a:endParaRPr>
          </a:p>
          <a:p>
            <a:pPr lvl="0" fontAlgn="base">
              <a:buFont typeface="Arial" pitchFamily="34" charset="0"/>
              <a:buChar char="•"/>
            </a:pPr>
            <a:endParaRPr lang="tr-TR" sz="2400" b="1" dirty="0" smtClean="0">
              <a:solidFill>
                <a:schemeClr val="tx2"/>
              </a:solidFill>
            </a:endParaRPr>
          </a:p>
          <a:p>
            <a:pPr fontAlgn="base"/>
            <a:endParaRPr lang="tr-TR" dirty="0" smtClean="0"/>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558742" y="0"/>
            <a:ext cx="856211" cy="689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Resim 1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46355" y="6351461"/>
            <a:ext cx="1431267" cy="429812"/>
          </a:xfrm>
          <a:prstGeom prst="rect">
            <a:avLst/>
          </a:prstGeom>
        </p:spPr>
      </p:pic>
      <p:pic>
        <p:nvPicPr>
          <p:cNvPr id="20" name="Picture 11"/>
          <p:cNvPicPr>
            <a:picLocks noChangeAspect="1" noChangeArrowheads="1"/>
          </p:cNvPicPr>
          <p:nvPr/>
        </p:nvPicPr>
        <p:blipFill rotWithShape="1">
          <a:blip r:embed="rId4">
            <a:extLst>
              <a:ext uri="{28A0092B-C50C-407E-A947-70E740481C1C}">
                <a14:useLocalDpi xmlns:a14="http://schemas.microsoft.com/office/drawing/2010/main" xmlns="" val="0"/>
              </a:ext>
            </a:extLst>
          </a:blip>
          <a:srcRect t="8289"/>
          <a:stretch>
            <a:fillRect/>
          </a:stretch>
        </p:blipFill>
        <p:spPr bwMode="auto">
          <a:xfrm>
            <a:off x="10575870" y="6358854"/>
            <a:ext cx="1616130" cy="422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7"/>
          <p:cNvSpPr>
            <a:spLocks noChangeArrowheads="1"/>
          </p:cNvSpPr>
          <p:nvPr/>
        </p:nvSpPr>
        <p:spPr bwMode="auto">
          <a:xfrm>
            <a:off x="0" y="0"/>
            <a:ext cx="228600" cy="2286000"/>
          </a:xfrm>
          <a:prstGeom prst="rect">
            <a:avLst/>
          </a:prstGeom>
          <a:solidFill>
            <a:srgbClr val="FFFF00"/>
          </a:solidFill>
          <a:ln>
            <a:noFill/>
          </a:ln>
          <a:effectLst/>
        </p:spPr>
        <p:txBody>
          <a:bodyPr wrap="none" anchor="ctr"/>
          <a:lstStyle/>
          <a:p>
            <a:pPr algn="ctr"/>
            <a:endParaRPr lang="tr-TR" altLang="tr-TR" sz="2400">
              <a:latin typeface="Times New Roman" panose="02020603050405020304" pitchFamily="18" charset="0"/>
            </a:endParaRPr>
          </a:p>
        </p:txBody>
      </p:sp>
      <p:sp>
        <p:nvSpPr>
          <p:cNvPr id="24" name="Rectangle 9"/>
          <p:cNvSpPr>
            <a:spLocks noChangeArrowheads="1"/>
          </p:cNvSpPr>
          <p:nvPr/>
        </p:nvSpPr>
        <p:spPr bwMode="auto">
          <a:xfrm>
            <a:off x="0" y="2286000"/>
            <a:ext cx="228600" cy="2286000"/>
          </a:xfrm>
          <a:prstGeom prst="rect">
            <a:avLst/>
          </a:prstGeom>
          <a:solidFill>
            <a:srgbClr val="002060"/>
          </a:solidFill>
          <a:ln>
            <a:noFill/>
          </a:ln>
          <a:effectLst/>
        </p:spPr>
        <p:txBody>
          <a:bodyPr wrap="none" anchor="ctr"/>
          <a:lstStyle/>
          <a:p>
            <a:pPr algn="ctr"/>
            <a:endParaRPr lang="tr-TR" altLang="tr-TR" sz="2400">
              <a:latin typeface="Times New Roman" panose="02020603050405020304" pitchFamily="18" charset="0"/>
            </a:endParaRPr>
          </a:p>
        </p:txBody>
      </p:sp>
      <p:sp>
        <p:nvSpPr>
          <p:cNvPr id="25" name="Rectangle 10"/>
          <p:cNvSpPr>
            <a:spLocks noChangeArrowheads="1"/>
          </p:cNvSpPr>
          <p:nvPr/>
        </p:nvSpPr>
        <p:spPr bwMode="auto">
          <a:xfrm>
            <a:off x="0" y="4572000"/>
            <a:ext cx="228600" cy="2286000"/>
          </a:xfrm>
          <a:prstGeom prst="rect">
            <a:avLst/>
          </a:prstGeom>
          <a:solidFill>
            <a:schemeClr val="accent4"/>
          </a:solidFill>
          <a:ln>
            <a:noFill/>
          </a:ln>
          <a:effectLst/>
        </p:spPr>
        <p:txBody>
          <a:bodyPr wrap="none" anchor="ctr"/>
          <a:lstStyle/>
          <a:p>
            <a:pPr algn="ctr"/>
            <a:endParaRPr lang="tr-TR" altLang="tr-TR" sz="2400">
              <a:latin typeface="Times New Roman" panose="02020603050405020304" pitchFamily="18" charset="0"/>
            </a:endParaRPr>
          </a:p>
        </p:txBody>
      </p:sp>
      <p:grpSp>
        <p:nvGrpSpPr>
          <p:cNvPr id="26" name="Grup 25"/>
          <p:cNvGrpSpPr/>
          <p:nvPr/>
        </p:nvGrpSpPr>
        <p:grpSpPr>
          <a:xfrm>
            <a:off x="6998677" y="960120"/>
            <a:ext cx="5193323" cy="60984"/>
            <a:chOff x="7157258" y="960120"/>
            <a:chExt cx="5034742" cy="58188"/>
          </a:xfrm>
        </p:grpSpPr>
        <p:sp>
          <p:nvSpPr>
            <p:cNvPr id="27" name="Dikdörtgen 26"/>
            <p:cNvSpPr/>
            <p:nvPr/>
          </p:nvSpPr>
          <p:spPr>
            <a:xfrm>
              <a:off x="7157258" y="960120"/>
              <a:ext cx="5034742" cy="58188"/>
            </a:xfrm>
            <a:prstGeom prst="rect">
              <a:avLst/>
            </a:prstGeom>
            <a:solidFill>
              <a:srgbClr val="230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28" name="Dikdörtgen 27"/>
            <p:cNvSpPr/>
            <p:nvPr/>
          </p:nvSpPr>
          <p:spPr>
            <a:xfrm flipV="1">
              <a:off x="9210501" y="960120"/>
              <a:ext cx="1645920" cy="5818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grpSp>
      <p:sp>
        <p:nvSpPr>
          <p:cNvPr id="29" name="Dikdörtgen 28"/>
          <p:cNvSpPr/>
          <p:nvPr/>
        </p:nvSpPr>
        <p:spPr>
          <a:xfrm>
            <a:off x="238895" y="6215040"/>
            <a:ext cx="11953105" cy="45719"/>
          </a:xfrm>
          <a:prstGeom prst="rect">
            <a:avLst/>
          </a:prstGeom>
          <a:solidFill>
            <a:srgbClr val="012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p:cNvSpPr txBox="1"/>
          <p:nvPr/>
        </p:nvSpPr>
        <p:spPr>
          <a:xfrm>
            <a:off x="1453018" y="1089569"/>
            <a:ext cx="9031265" cy="523220"/>
          </a:xfrm>
          <a:prstGeom prst="rect">
            <a:avLst/>
          </a:prstGeom>
          <a:noFill/>
        </p:spPr>
        <p:txBody>
          <a:bodyPr wrap="square" rtlCol="0">
            <a:spAutoFit/>
          </a:bodyPr>
          <a:lstStyle/>
          <a:p>
            <a:r>
              <a:rPr lang="tr-TR" sz="2800" b="1" dirty="0"/>
              <a:t> </a:t>
            </a:r>
          </a:p>
        </p:txBody>
      </p:sp>
      <p:sp>
        <p:nvSpPr>
          <p:cNvPr id="16" name="Metin kutusu 15"/>
          <p:cNvSpPr txBox="1"/>
          <p:nvPr/>
        </p:nvSpPr>
        <p:spPr>
          <a:xfrm>
            <a:off x="7328257" y="616144"/>
            <a:ext cx="5275385" cy="338554"/>
          </a:xfrm>
          <a:prstGeom prst="rect">
            <a:avLst/>
          </a:prstGeom>
          <a:noFill/>
        </p:spPr>
        <p:txBody>
          <a:bodyPr wrap="square" rtlCol="0">
            <a:spAutoFit/>
          </a:bodyPr>
          <a:lstStyle/>
          <a:p>
            <a:r>
              <a:rPr lang="tr-TR" sz="1600" dirty="0" err="1">
                <a:solidFill>
                  <a:srgbClr val="01236A"/>
                </a:solidFill>
              </a:rPr>
              <a:t>eTwinning</a:t>
            </a:r>
            <a:r>
              <a:rPr lang="tr-TR" sz="1600" dirty="0">
                <a:solidFill>
                  <a:srgbClr val="01236A"/>
                </a:solidFill>
              </a:rPr>
              <a:t> Bakırköy </a:t>
            </a:r>
            <a:r>
              <a:rPr lang="tr-TR" sz="1600" dirty="0" err="1">
                <a:solidFill>
                  <a:srgbClr val="01236A"/>
                </a:solidFill>
              </a:rPr>
              <a:t>Webinarları</a:t>
            </a:r>
            <a:endParaRPr lang="tr-TR" sz="1600" dirty="0">
              <a:solidFill>
                <a:srgbClr val="01236A"/>
              </a:solidFill>
            </a:endParaRPr>
          </a:p>
        </p:txBody>
      </p:sp>
      <p:sp>
        <p:nvSpPr>
          <p:cNvPr id="3" name="Dikdörtgen 2"/>
          <p:cNvSpPr/>
          <p:nvPr/>
        </p:nvSpPr>
        <p:spPr>
          <a:xfrm>
            <a:off x="927568" y="1466814"/>
            <a:ext cx="10575758" cy="3662541"/>
          </a:xfrm>
          <a:prstGeom prst="rect">
            <a:avLst/>
          </a:prstGeom>
        </p:spPr>
        <p:txBody>
          <a:bodyPr wrap="square">
            <a:spAutoFit/>
          </a:bodyPr>
          <a:lstStyle/>
          <a:p>
            <a:pPr fontAlgn="ctr"/>
            <a:r>
              <a:rPr lang="tr-TR" sz="2800" b="1" cap="all" dirty="0"/>
              <a:t>ÇALIŞMA </a:t>
            </a:r>
            <a:r>
              <a:rPr lang="tr-TR" sz="2800" b="1" cap="all" dirty="0" smtClean="0"/>
              <a:t>SÜRECİ</a:t>
            </a:r>
            <a:r>
              <a:rPr lang="tr-TR" sz="2800" b="1" dirty="0" smtClean="0">
                <a:solidFill>
                  <a:schemeClr val="tx2"/>
                </a:solidFill>
              </a:rPr>
              <a:t> </a:t>
            </a:r>
          </a:p>
          <a:p>
            <a:pPr fontAlgn="ctr"/>
            <a:r>
              <a:rPr lang="tr-TR" sz="2400" b="1" dirty="0" smtClean="0">
                <a:solidFill>
                  <a:schemeClr val="tx2"/>
                </a:solidFill>
              </a:rPr>
              <a:t>10 hafta süren projemizde yapılan anketlerle seçilen 7 Türk-İslam matematikçisinin hayatı, matematiğe olan katkıları, ilgilendikleri diğer bilim dalları, ve insani yönleri 7 hafta boyunca incelenmiş, bununla ilgili web2 araçları  kullanılarak faaliyetler yürütülmüştür. Proje kapsamında ortaklarla projenin her aşamasında birlikte çalışılmıştır. </a:t>
            </a:r>
            <a:endParaRPr lang="tr-TR" sz="2400" b="1" cap="all" dirty="0"/>
          </a:p>
          <a:p>
            <a:pPr fontAlgn="base"/>
            <a:endParaRPr lang="tr-TR" sz="2400" b="1" dirty="0">
              <a:solidFill>
                <a:schemeClr val="tx2"/>
              </a:solidFill>
            </a:endParaRPr>
          </a:p>
          <a:p>
            <a:pPr fontAlgn="base"/>
            <a:endParaRPr lang="tr-TR" dirty="0"/>
          </a:p>
          <a:p>
            <a:pPr fontAlgn="base"/>
            <a:endParaRPr lang="tr-TR" b="1" dirty="0">
              <a:solidFill>
                <a:schemeClr val="accent5">
                  <a:lumMod val="75000"/>
                </a:schemeClr>
              </a:solidFill>
            </a:endParaRPr>
          </a:p>
          <a:p>
            <a:pPr fontAlgn="base"/>
            <a:r>
              <a:rPr lang="tr-TR" sz="2400" b="1" dirty="0" smtClean="0">
                <a:solidFill>
                  <a:srgbClr val="002060"/>
                </a:solidFill>
              </a:rPr>
              <a:t>.</a:t>
            </a:r>
            <a:endParaRPr lang="tr-TR" sz="2400" b="1" dirty="0">
              <a:solidFill>
                <a:srgbClr val="002060"/>
              </a:solidFill>
            </a:endParaRPr>
          </a:p>
        </p:txBody>
      </p:sp>
      <p:pic>
        <p:nvPicPr>
          <p:cNvPr id="18" name="Resim 17">
            <a:extLst>
              <a:ext uri="{FF2B5EF4-FFF2-40B4-BE49-F238E27FC236}">
                <a16:creationId xmlns:a16="http://schemas.microsoft.com/office/drawing/2014/main" xmlns="" id="{37F222BE-A609-42CF-A9B3-FEA2C507332C}"/>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97920" y="6203802"/>
            <a:ext cx="560327" cy="725129"/>
          </a:xfrm>
          <a:prstGeom prst="rect">
            <a:avLst/>
          </a:prstGeom>
        </p:spPr>
      </p:pic>
      <p:sp>
        <p:nvSpPr>
          <p:cNvPr id="21" name="Metin kutusu 20">
            <a:extLst>
              <a:ext uri="{FF2B5EF4-FFF2-40B4-BE49-F238E27FC236}">
                <a16:creationId xmlns:a16="http://schemas.microsoft.com/office/drawing/2014/main" xmlns="" id="{0AC59F1E-B376-4CDE-924F-DF986D3FBD2A}"/>
              </a:ext>
            </a:extLst>
          </p:cNvPr>
          <p:cNvSpPr txBox="1"/>
          <p:nvPr/>
        </p:nvSpPr>
        <p:spPr>
          <a:xfrm>
            <a:off x="238895" y="6316767"/>
            <a:ext cx="2898660" cy="461665"/>
          </a:xfrm>
          <a:prstGeom prst="rect">
            <a:avLst/>
          </a:prstGeom>
          <a:noFill/>
        </p:spPr>
        <p:txBody>
          <a:bodyPr wrap="square">
            <a:spAutoFit/>
          </a:bodyPr>
          <a:lstStyle/>
          <a:p>
            <a:pPr algn="ctr"/>
            <a:r>
              <a:rPr lang="tr-TR" sz="1200" dirty="0">
                <a:solidFill>
                  <a:srgbClr val="FF0000"/>
                </a:solidFill>
              </a:rPr>
              <a:t>Bakırköy </a:t>
            </a:r>
          </a:p>
          <a:p>
            <a:pPr algn="ctr"/>
            <a:r>
              <a:rPr lang="tr-TR" sz="1200" dirty="0">
                <a:solidFill>
                  <a:srgbClr val="FF0000"/>
                </a:solidFill>
              </a:rPr>
              <a:t>İlçe Milli Eğitim Müdürlüğü</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s://twinspace.etwinning.net/files/collabspace/4/24/924/167924/images/c1b7a9574_opt.jpg"/>
          <p:cNvPicPr>
            <a:picLocks noChangeAspect="1" noChangeArrowheads="1"/>
          </p:cNvPicPr>
          <p:nvPr/>
        </p:nvPicPr>
        <p:blipFill>
          <a:blip r:embed="rId2"/>
          <a:stretch>
            <a:fillRect/>
          </a:stretch>
        </p:blipFill>
        <p:spPr bwMode="auto">
          <a:xfrm>
            <a:off x="1226358" y="928467"/>
            <a:ext cx="3545059" cy="3545059"/>
          </a:xfrm>
          <a:prstGeom prst="rect">
            <a:avLst/>
          </a:prstGeom>
          <a:noFill/>
        </p:spPr>
      </p:pic>
      <p:sp>
        <p:nvSpPr>
          <p:cNvPr id="3" name="2 Metin kutusu"/>
          <p:cNvSpPr txBox="1"/>
          <p:nvPr/>
        </p:nvSpPr>
        <p:spPr>
          <a:xfrm>
            <a:off x="534573" y="5120639"/>
            <a:ext cx="5190978" cy="707886"/>
          </a:xfrm>
          <a:prstGeom prst="rect">
            <a:avLst/>
          </a:prstGeom>
          <a:noFill/>
        </p:spPr>
        <p:txBody>
          <a:bodyPr wrap="square" rtlCol="0">
            <a:spAutoFit/>
          </a:bodyPr>
          <a:lstStyle/>
          <a:p>
            <a:r>
              <a:rPr lang="tr-TR" sz="2000" b="1" dirty="0" smtClean="0">
                <a:solidFill>
                  <a:srgbClr val="002060"/>
                </a:solidFill>
              </a:rPr>
              <a:t>Öğretmenlerle birlikte ilk çevrimiçi  tanışma toplantımız</a:t>
            </a:r>
            <a:endParaRPr lang="tr-TR" sz="2000" b="1" dirty="0">
              <a:solidFill>
                <a:srgbClr val="002060"/>
              </a:solidFill>
            </a:endParaRPr>
          </a:p>
        </p:txBody>
      </p:sp>
      <p:pic>
        <p:nvPicPr>
          <p:cNvPr id="5" name="4 Resim" descr="PHOTO-2021-04-14-18-13-24.jpg"/>
          <p:cNvPicPr>
            <a:picLocks noChangeAspect="1"/>
          </p:cNvPicPr>
          <p:nvPr/>
        </p:nvPicPr>
        <p:blipFill>
          <a:blip r:embed="rId3"/>
          <a:stretch>
            <a:fillRect/>
          </a:stretch>
        </p:blipFill>
        <p:spPr>
          <a:xfrm>
            <a:off x="7316202" y="902342"/>
            <a:ext cx="3669659" cy="3669659"/>
          </a:xfrm>
          <a:prstGeom prst="rect">
            <a:avLst/>
          </a:prstGeom>
        </p:spPr>
      </p:pic>
      <p:sp>
        <p:nvSpPr>
          <p:cNvPr id="6" name="5 Metin kutusu"/>
          <p:cNvSpPr txBox="1"/>
          <p:nvPr/>
        </p:nvSpPr>
        <p:spPr>
          <a:xfrm>
            <a:off x="7427742" y="5190978"/>
            <a:ext cx="3108960" cy="923330"/>
          </a:xfrm>
          <a:prstGeom prst="rect">
            <a:avLst/>
          </a:prstGeom>
          <a:noFill/>
        </p:spPr>
        <p:txBody>
          <a:bodyPr wrap="square" rtlCol="0">
            <a:spAutoFit/>
          </a:bodyPr>
          <a:lstStyle/>
          <a:p>
            <a:r>
              <a:rPr lang="tr-TR" b="1" dirty="0" smtClean="0">
                <a:solidFill>
                  <a:srgbClr val="002060"/>
                </a:solidFill>
              </a:rPr>
              <a:t>Öğrencilerle ve öğretmenlerle birlikte ilk çevrimiçi tanışma toplantımız </a:t>
            </a:r>
            <a:endParaRPr lang="tr-TR" b="1" dirty="0">
              <a:solidFill>
                <a:srgbClr val="002060"/>
              </a:solidFill>
            </a:endParaRPr>
          </a:p>
        </p:txBody>
      </p:sp>
      <p:sp>
        <p:nvSpPr>
          <p:cNvPr id="7" name="6 Metin kutusu"/>
          <p:cNvSpPr txBox="1"/>
          <p:nvPr/>
        </p:nvSpPr>
        <p:spPr>
          <a:xfrm>
            <a:off x="1750423" y="587829"/>
            <a:ext cx="1973617" cy="369332"/>
          </a:xfrm>
          <a:prstGeom prst="rect">
            <a:avLst/>
          </a:prstGeom>
          <a:noFill/>
        </p:spPr>
        <p:txBody>
          <a:bodyPr wrap="none" rtlCol="0">
            <a:spAutoFit/>
          </a:bodyPr>
          <a:lstStyle/>
          <a:p>
            <a:r>
              <a:rPr lang="tr-TR" b="1" dirty="0" smtClean="0">
                <a:solidFill>
                  <a:srgbClr val="FF0000"/>
                </a:solidFill>
              </a:rPr>
              <a:t>WEBİNARLARIMIZ </a:t>
            </a:r>
            <a:endParaRPr lang="tr-TR" b="1" dirty="0">
              <a:solidFill>
                <a:srgbClr val="FF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https://twinspace.etwinning.net/files/collabspace/4/24/924/167924/images/bbba545d6_opt.jpg"/>
          <p:cNvPicPr>
            <a:picLocks noChangeAspect="1" noChangeArrowheads="1"/>
          </p:cNvPicPr>
          <p:nvPr/>
        </p:nvPicPr>
        <p:blipFill>
          <a:blip r:embed="rId2" cstate="print"/>
          <a:stretch>
            <a:fillRect/>
          </a:stretch>
        </p:blipFill>
        <p:spPr bwMode="auto">
          <a:xfrm>
            <a:off x="6303155" y="1012874"/>
            <a:ext cx="3810000" cy="3810000"/>
          </a:xfrm>
          <a:prstGeom prst="rect">
            <a:avLst/>
          </a:prstGeom>
          <a:noFill/>
        </p:spPr>
      </p:pic>
      <p:sp>
        <p:nvSpPr>
          <p:cNvPr id="4" name="3 Metin kutusu"/>
          <p:cNvSpPr txBox="1"/>
          <p:nvPr/>
        </p:nvSpPr>
        <p:spPr>
          <a:xfrm>
            <a:off x="773724" y="5050302"/>
            <a:ext cx="4037427" cy="461665"/>
          </a:xfrm>
          <a:prstGeom prst="rect">
            <a:avLst/>
          </a:prstGeom>
          <a:noFill/>
        </p:spPr>
        <p:txBody>
          <a:bodyPr wrap="square" rtlCol="0">
            <a:spAutoFit/>
          </a:bodyPr>
          <a:lstStyle/>
          <a:p>
            <a:pPr algn="ctr"/>
            <a:r>
              <a:rPr lang="tr-TR" sz="2400" dirty="0" smtClean="0">
                <a:solidFill>
                  <a:srgbClr val="7030A0"/>
                </a:solidFill>
              </a:rPr>
              <a:t> </a:t>
            </a:r>
            <a:endParaRPr lang="tr-TR" sz="2400" dirty="0">
              <a:solidFill>
                <a:srgbClr val="7030A0"/>
              </a:solidFill>
            </a:endParaRPr>
          </a:p>
        </p:txBody>
      </p:sp>
      <p:sp>
        <p:nvSpPr>
          <p:cNvPr id="5" name="4 Metin kutusu"/>
          <p:cNvSpPr txBox="1"/>
          <p:nvPr/>
        </p:nvSpPr>
        <p:spPr>
          <a:xfrm>
            <a:off x="6051176" y="4988859"/>
            <a:ext cx="5768789" cy="1015663"/>
          </a:xfrm>
          <a:prstGeom prst="rect">
            <a:avLst/>
          </a:prstGeom>
          <a:noFill/>
        </p:spPr>
        <p:txBody>
          <a:bodyPr wrap="square" rtlCol="0">
            <a:spAutoFit/>
          </a:bodyPr>
          <a:lstStyle/>
          <a:p>
            <a:pPr algn="ctr"/>
            <a:r>
              <a:rPr lang="tr-TR" sz="2000" dirty="0" smtClean="0">
                <a:solidFill>
                  <a:srgbClr val="FF0000"/>
                </a:solidFill>
              </a:rPr>
              <a:t>Okulumuz proje ekibimiz tarafından tasarlanan   29 Ekim Cumhuriyet Bayramı temalı kitap ayraçlarımızı ve küçük hediyelerimizi eşleştiğimiz okula  gönderdik</a:t>
            </a:r>
            <a:r>
              <a:rPr lang="tr-TR" sz="2000" dirty="0" smtClean="0">
                <a:solidFill>
                  <a:srgbClr val="7030A0"/>
                </a:solidFill>
              </a:rPr>
              <a:t>.</a:t>
            </a:r>
          </a:p>
        </p:txBody>
      </p:sp>
      <p:sp>
        <p:nvSpPr>
          <p:cNvPr id="6" name="5 Metin kutusu"/>
          <p:cNvSpPr txBox="1"/>
          <p:nvPr/>
        </p:nvSpPr>
        <p:spPr>
          <a:xfrm>
            <a:off x="1561514" y="436098"/>
            <a:ext cx="3962816" cy="461665"/>
          </a:xfrm>
          <a:prstGeom prst="rect">
            <a:avLst/>
          </a:prstGeom>
          <a:noFill/>
        </p:spPr>
        <p:txBody>
          <a:bodyPr wrap="none" rtlCol="0">
            <a:spAutoFit/>
          </a:bodyPr>
          <a:lstStyle/>
          <a:p>
            <a:r>
              <a:rPr lang="tr-TR" sz="2400" b="1" dirty="0" smtClean="0">
                <a:solidFill>
                  <a:srgbClr val="7030A0"/>
                </a:solidFill>
              </a:rPr>
              <a:t>KARIŞIK TAKIM ÇALIŞMALARI </a:t>
            </a:r>
            <a:endParaRPr lang="tr-TR" sz="2400" b="1" dirty="0">
              <a:solidFill>
                <a:srgbClr val="7030A0"/>
              </a:solidFill>
            </a:endParaRPr>
          </a:p>
        </p:txBody>
      </p:sp>
      <p:pic>
        <p:nvPicPr>
          <p:cNvPr id="3074" name="Picture 2" descr="C:\Users\GOKSEVI\Desktop\İLÇE SUNUMU 2\b98052388.jpg"/>
          <p:cNvPicPr>
            <a:picLocks noChangeAspect="1" noChangeArrowheads="1"/>
          </p:cNvPicPr>
          <p:nvPr/>
        </p:nvPicPr>
        <p:blipFill>
          <a:blip r:embed="rId3" cstate="print"/>
          <a:srcRect/>
          <a:stretch>
            <a:fillRect/>
          </a:stretch>
        </p:blipFill>
        <p:spPr bwMode="auto">
          <a:xfrm>
            <a:off x="1109253" y="1002572"/>
            <a:ext cx="3713117" cy="3713117"/>
          </a:xfrm>
          <a:prstGeom prst="rect">
            <a:avLst/>
          </a:prstGeom>
          <a:noFill/>
        </p:spPr>
      </p:pic>
      <p:sp>
        <p:nvSpPr>
          <p:cNvPr id="8" name="7 Metin kutusu"/>
          <p:cNvSpPr txBox="1"/>
          <p:nvPr/>
        </p:nvSpPr>
        <p:spPr>
          <a:xfrm>
            <a:off x="900953" y="5002306"/>
            <a:ext cx="4948518" cy="1323439"/>
          </a:xfrm>
          <a:prstGeom prst="rect">
            <a:avLst/>
          </a:prstGeom>
          <a:noFill/>
        </p:spPr>
        <p:txBody>
          <a:bodyPr wrap="square" rtlCol="0">
            <a:spAutoFit/>
          </a:bodyPr>
          <a:lstStyle/>
          <a:p>
            <a:r>
              <a:rPr lang="tr-TR" sz="2000" dirty="0" smtClean="0">
                <a:solidFill>
                  <a:srgbClr val="7030A0"/>
                </a:solidFill>
              </a:rPr>
              <a:t>Eşleştiğimiz Isparta Şarkikaraağaç Fen Lisesi’nden 29 Ekim Cumhuriyet Bayramı etkinliği için hazırlanan kitap ayraçları ve Isparta’ya özgü hediyelerimizi teslim aldık</a:t>
            </a:r>
            <a:r>
              <a:rPr lang="tr-TR" sz="2000" dirty="0" smtClean="0">
                <a:solidFill>
                  <a:srgbClr val="FF0000"/>
                </a:solidFill>
              </a:rPr>
              <a:t>. </a:t>
            </a:r>
            <a:endParaRPr lang="tr-TR" sz="2000" dirty="0">
              <a:solidFill>
                <a:srgbClr val="FF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558742" y="0"/>
            <a:ext cx="856211" cy="689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Resim 1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70419" y="6447717"/>
            <a:ext cx="1431267" cy="429812"/>
          </a:xfrm>
          <a:prstGeom prst="rect">
            <a:avLst/>
          </a:prstGeom>
        </p:spPr>
      </p:pic>
      <p:pic>
        <p:nvPicPr>
          <p:cNvPr id="20" name="Picture 11"/>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8289"/>
          <a:stretch>
            <a:fillRect/>
          </a:stretch>
        </p:blipFill>
        <p:spPr bwMode="auto">
          <a:xfrm>
            <a:off x="10575870" y="6358854"/>
            <a:ext cx="1616130" cy="422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7"/>
          <p:cNvSpPr>
            <a:spLocks noChangeArrowheads="1"/>
          </p:cNvSpPr>
          <p:nvPr/>
        </p:nvSpPr>
        <p:spPr bwMode="auto">
          <a:xfrm>
            <a:off x="0" y="0"/>
            <a:ext cx="228600" cy="2286000"/>
          </a:xfrm>
          <a:prstGeom prst="rect">
            <a:avLst/>
          </a:prstGeom>
          <a:solidFill>
            <a:srgbClr val="FFFF00"/>
          </a:solidFill>
          <a:ln>
            <a:noFill/>
          </a:ln>
          <a:effectLst/>
        </p:spPr>
        <p:txBody>
          <a:bodyPr wrap="none" anchor="ctr"/>
          <a:lstStyle/>
          <a:p>
            <a:pPr algn="ctr"/>
            <a:endParaRPr lang="tr-TR" altLang="tr-TR" sz="2400">
              <a:latin typeface="Times New Roman" panose="02020603050405020304" pitchFamily="18" charset="0"/>
            </a:endParaRPr>
          </a:p>
        </p:txBody>
      </p:sp>
      <p:sp>
        <p:nvSpPr>
          <p:cNvPr id="24" name="Rectangle 9"/>
          <p:cNvSpPr>
            <a:spLocks noChangeArrowheads="1"/>
          </p:cNvSpPr>
          <p:nvPr/>
        </p:nvSpPr>
        <p:spPr bwMode="auto">
          <a:xfrm>
            <a:off x="0" y="2286000"/>
            <a:ext cx="228600" cy="2286000"/>
          </a:xfrm>
          <a:prstGeom prst="rect">
            <a:avLst/>
          </a:prstGeom>
          <a:solidFill>
            <a:srgbClr val="002060"/>
          </a:solidFill>
          <a:ln>
            <a:noFill/>
          </a:ln>
          <a:effectLst/>
        </p:spPr>
        <p:txBody>
          <a:bodyPr wrap="none" anchor="ctr"/>
          <a:lstStyle/>
          <a:p>
            <a:pPr algn="ctr"/>
            <a:endParaRPr lang="tr-TR" altLang="tr-TR" sz="2400">
              <a:latin typeface="Times New Roman" panose="02020603050405020304" pitchFamily="18" charset="0"/>
            </a:endParaRPr>
          </a:p>
        </p:txBody>
      </p:sp>
      <p:sp>
        <p:nvSpPr>
          <p:cNvPr id="25" name="Rectangle 10"/>
          <p:cNvSpPr>
            <a:spLocks noChangeArrowheads="1"/>
          </p:cNvSpPr>
          <p:nvPr/>
        </p:nvSpPr>
        <p:spPr bwMode="auto">
          <a:xfrm>
            <a:off x="0" y="4572000"/>
            <a:ext cx="228600" cy="2286000"/>
          </a:xfrm>
          <a:prstGeom prst="rect">
            <a:avLst/>
          </a:prstGeom>
          <a:solidFill>
            <a:schemeClr val="accent4"/>
          </a:solidFill>
          <a:ln>
            <a:noFill/>
          </a:ln>
          <a:effectLst/>
        </p:spPr>
        <p:txBody>
          <a:bodyPr wrap="none" anchor="ctr"/>
          <a:lstStyle/>
          <a:p>
            <a:pPr algn="ctr"/>
            <a:endParaRPr lang="tr-TR" altLang="tr-TR" sz="2400">
              <a:latin typeface="Times New Roman" panose="02020603050405020304" pitchFamily="18" charset="0"/>
            </a:endParaRPr>
          </a:p>
        </p:txBody>
      </p:sp>
      <p:grpSp>
        <p:nvGrpSpPr>
          <p:cNvPr id="26" name="Grup 25"/>
          <p:cNvGrpSpPr/>
          <p:nvPr/>
        </p:nvGrpSpPr>
        <p:grpSpPr>
          <a:xfrm>
            <a:off x="6998677" y="960120"/>
            <a:ext cx="5193323" cy="60984"/>
            <a:chOff x="7157258" y="960120"/>
            <a:chExt cx="5034742" cy="58188"/>
          </a:xfrm>
        </p:grpSpPr>
        <p:sp>
          <p:nvSpPr>
            <p:cNvPr id="27" name="Dikdörtgen 26"/>
            <p:cNvSpPr/>
            <p:nvPr/>
          </p:nvSpPr>
          <p:spPr>
            <a:xfrm>
              <a:off x="7157258" y="960120"/>
              <a:ext cx="5034742" cy="58188"/>
            </a:xfrm>
            <a:prstGeom prst="rect">
              <a:avLst/>
            </a:prstGeom>
            <a:solidFill>
              <a:srgbClr val="230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28" name="Dikdörtgen 27"/>
            <p:cNvSpPr/>
            <p:nvPr/>
          </p:nvSpPr>
          <p:spPr>
            <a:xfrm flipV="1">
              <a:off x="9210501" y="960120"/>
              <a:ext cx="1645920" cy="5818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              </a:t>
              </a:r>
            </a:p>
          </p:txBody>
        </p:sp>
      </p:grpSp>
      <p:sp>
        <p:nvSpPr>
          <p:cNvPr id="29" name="Dikdörtgen 28"/>
          <p:cNvSpPr/>
          <p:nvPr/>
        </p:nvSpPr>
        <p:spPr>
          <a:xfrm>
            <a:off x="238895" y="6215040"/>
            <a:ext cx="11953105" cy="45719"/>
          </a:xfrm>
          <a:prstGeom prst="rect">
            <a:avLst/>
          </a:prstGeom>
          <a:solidFill>
            <a:srgbClr val="012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p:cNvSpPr txBox="1"/>
          <p:nvPr/>
        </p:nvSpPr>
        <p:spPr>
          <a:xfrm>
            <a:off x="1453019" y="509451"/>
            <a:ext cx="1487130" cy="523220"/>
          </a:xfrm>
          <a:prstGeom prst="rect">
            <a:avLst/>
          </a:prstGeom>
          <a:noFill/>
        </p:spPr>
        <p:txBody>
          <a:bodyPr wrap="square" rtlCol="0">
            <a:spAutoFit/>
          </a:bodyPr>
          <a:lstStyle/>
          <a:p>
            <a:r>
              <a:rPr lang="tr-TR" sz="2800" b="1" dirty="0"/>
              <a:t> </a:t>
            </a:r>
          </a:p>
        </p:txBody>
      </p:sp>
      <p:sp>
        <p:nvSpPr>
          <p:cNvPr id="16" name="Metin kutusu 15"/>
          <p:cNvSpPr txBox="1"/>
          <p:nvPr/>
        </p:nvSpPr>
        <p:spPr>
          <a:xfrm>
            <a:off x="7328257" y="616144"/>
            <a:ext cx="5275385" cy="338554"/>
          </a:xfrm>
          <a:prstGeom prst="rect">
            <a:avLst/>
          </a:prstGeom>
          <a:noFill/>
        </p:spPr>
        <p:txBody>
          <a:bodyPr wrap="square" rtlCol="0">
            <a:spAutoFit/>
          </a:bodyPr>
          <a:lstStyle/>
          <a:p>
            <a:r>
              <a:rPr lang="tr-TR" sz="1600" dirty="0" err="1">
                <a:solidFill>
                  <a:srgbClr val="01236A"/>
                </a:solidFill>
              </a:rPr>
              <a:t>eTwinning</a:t>
            </a:r>
            <a:r>
              <a:rPr lang="tr-TR" sz="1600" dirty="0">
                <a:solidFill>
                  <a:srgbClr val="01236A"/>
                </a:solidFill>
              </a:rPr>
              <a:t> Bakırköy </a:t>
            </a:r>
            <a:r>
              <a:rPr lang="tr-TR" sz="1600" dirty="0" err="1">
                <a:solidFill>
                  <a:srgbClr val="01236A"/>
                </a:solidFill>
              </a:rPr>
              <a:t>Webinarları</a:t>
            </a:r>
            <a:endParaRPr lang="tr-TR" sz="1600" dirty="0">
              <a:solidFill>
                <a:srgbClr val="01236A"/>
              </a:solidFill>
            </a:endParaRPr>
          </a:p>
        </p:txBody>
      </p:sp>
      <p:sp>
        <p:nvSpPr>
          <p:cNvPr id="3" name="Metin kutusu 2"/>
          <p:cNvSpPr txBox="1"/>
          <p:nvPr/>
        </p:nvSpPr>
        <p:spPr>
          <a:xfrm>
            <a:off x="8138160" y="1946366"/>
            <a:ext cx="3814354" cy="1477328"/>
          </a:xfrm>
          <a:prstGeom prst="rect">
            <a:avLst/>
          </a:prstGeom>
          <a:noFill/>
        </p:spPr>
        <p:txBody>
          <a:bodyPr wrap="square" rtlCol="0">
            <a:spAutoFit/>
          </a:bodyPr>
          <a:lstStyle/>
          <a:p>
            <a:r>
              <a:rPr lang="tr-TR" b="1" dirty="0" smtClean="0">
                <a:solidFill>
                  <a:srgbClr val="C00000"/>
                </a:solidFill>
              </a:rPr>
              <a:t>Proje ortaklarımız ve öğrencilerimizle birlikte okulumuz Bilgisayar öğretmeni Betül Somuncu tarafından Güvenli İnternet kullanımı ile ilgili aldığımız </a:t>
            </a:r>
            <a:r>
              <a:rPr lang="tr-TR" b="1" dirty="0" err="1" smtClean="0">
                <a:solidFill>
                  <a:srgbClr val="C00000"/>
                </a:solidFill>
              </a:rPr>
              <a:t>webinarımız</a:t>
            </a:r>
            <a:r>
              <a:rPr lang="tr-TR" b="1" dirty="0" smtClean="0">
                <a:solidFill>
                  <a:srgbClr val="C00000"/>
                </a:solidFill>
              </a:rPr>
              <a:t>.</a:t>
            </a:r>
          </a:p>
        </p:txBody>
      </p:sp>
      <p:sp>
        <p:nvSpPr>
          <p:cNvPr id="32" name="Metin kutusu 31"/>
          <p:cNvSpPr txBox="1"/>
          <p:nvPr/>
        </p:nvSpPr>
        <p:spPr>
          <a:xfrm flipV="1">
            <a:off x="666205" y="5342709"/>
            <a:ext cx="3866605" cy="369332"/>
          </a:xfrm>
          <a:prstGeom prst="rect">
            <a:avLst/>
          </a:prstGeom>
          <a:noFill/>
        </p:spPr>
        <p:txBody>
          <a:bodyPr wrap="square" rtlCol="0">
            <a:spAutoFit/>
          </a:bodyPr>
          <a:lstStyle/>
          <a:p>
            <a:endParaRPr lang="tr-TR" b="1" dirty="0">
              <a:solidFill>
                <a:srgbClr val="C00000"/>
              </a:solidFill>
            </a:endParaRPr>
          </a:p>
        </p:txBody>
      </p:sp>
      <p:pic>
        <p:nvPicPr>
          <p:cNvPr id="35" name="Resim 34">
            <a:extLst>
              <a:ext uri="{FF2B5EF4-FFF2-40B4-BE49-F238E27FC236}">
                <a16:creationId xmlns:a16="http://schemas.microsoft.com/office/drawing/2014/main" xmlns="" id="{9743203B-D89F-401C-8CB0-D09C26C7D561}"/>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38895" y="6215040"/>
            <a:ext cx="560327" cy="725129"/>
          </a:xfrm>
          <a:prstGeom prst="rect">
            <a:avLst/>
          </a:prstGeom>
        </p:spPr>
      </p:pic>
      <p:sp>
        <p:nvSpPr>
          <p:cNvPr id="36" name="Metin kutusu 35">
            <a:extLst>
              <a:ext uri="{FF2B5EF4-FFF2-40B4-BE49-F238E27FC236}">
                <a16:creationId xmlns:a16="http://schemas.microsoft.com/office/drawing/2014/main" xmlns="" id="{E2A27304-CDA3-4057-A8C0-5F8D38513683}"/>
              </a:ext>
            </a:extLst>
          </p:cNvPr>
          <p:cNvSpPr txBox="1"/>
          <p:nvPr/>
        </p:nvSpPr>
        <p:spPr>
          <a:xfrm>
            <a:off x="0" y="6298139"/>
            <a:ext cx="3253704" cy="461665"/>
          </a:xfrm>
          <a:prstGeom prst="rect">
            <a:avLst/>
          </a:prstGeom>
          <a:noFill/>
        </p:spPr>
        <p:txBody>
          <a:bodyPr wrap="square">
            <a:spAutoFit/>
          </a:bodyPr>
          <a:lstStyle/>
          <a:p>
            <a:pPr algn="ctr"/>
            <a:r>
              <a:rPr lang="tr-TR" sz="1200" dirty="0">
                <a:solidFill>
                  <a:srgbClr val="FF0000"/>
                </a:solidFill>
              </a:rPr>
              <a:t>Bakırköy </a:t>
            </a:r>
          </a:p>
          <a:p>
            <a:pPr algn="ctr"/>
            <a:r>
              <a:rPr lang="tr-TR" sz="1200" dirty="0">
                <a:solidFill>
                  <a:srgbClr val="FF0000"/>
                </a:solidFill>
              </a:rPr>
              <a:t>İlçe Milli Eğitim Müdürlüğü</a:t>
            </a:r>
          </a:p>
        </p:txBody>
      </p:sp>
      <p:pic>
        <p:nvPicPr>
          <p:cNvPr id="1026" name="Picture 2" descr="C:\Users\GOKSEVI\Desktop\İLÇE SUNUMU 2\bf8abe262 (1).jpg"/>
          <p:cNvPicPr>
            <a:picLocks noChangeAspect="1" noChangeArrowheads="1"/>
          </p:cNvPicPr>
          <p:nvPr/>
        </p:nvPicPr>
        <p:blipFill>
          <a:blip r:embed="rId5" cstate="print"/>
          <a:srcRect/>
          <a:stretch>
            <a:fillRect/>
          </a:stretch>
        </p:blipFill>
        <p:spPr bwMode="auto">
          <a:xfrm>
            <a:off x="5235638" y="1133202"/>
            <a:ext cx="2837207" cy="4249908"/>
          </a:xfrm>
          <a:prstGeom prst="rect">
            <a:avLst/>
          </a:prstGeom>
          <a:noFill/>
        </p:spPr>
      </p:pic>
      <p:pic>
        <p:nvPicPr>
          <p:cNvPr id="1027" name="Picture 3" descr="C:\Users\GOKSEVI\Desktop\İLÇE SUNUMU 2\bdaacea88_opt.jpg"/>
          <p:cNvPicPr>
            <a:picLocks noChangeAspect="1" noChangeArrowheads="1"/>
          </p:cNvPicPr>
          <p:nvPr/>
        </p:nvPicPr>
        <p:blipFill>
          <a:blip r:embed="rId6"/>
          <a:srcRect/>
          <a:stretch>
            <a:fillRect/>
          </a:stretch>
        </p:blipFill>
        <p:spPr bwMode="auto">
          <a:xfrm>
            <a:off x="729343" y="1354183"/>
            <a:ext cx="3810000" cy="3810000"/>
          </a:xfrm>
          <a:prstGeom prst="rect">
            <a:avLst/>
          </a:prstGeom>
          <a:noFill/>
        </p:spPr>
      </p:pic>
      <p:sp>
        <p:nvSpPr>
          <p:cNvPr id="33" name="32 Metin kutusu"/>
          <p:cNvSpPr txBox="1"/>
          <p:nvPr/>
        </p:nvSpPr>
        <p:spPr>
          <a:xfrm>
            <a:off x="692332" y="5316583"/>
            <a:ext cx="4167052" cy="646331"/>
          </a:xfrm>
          <a:prstGeom prst="rect">
            <a:avLst/>
          </a:prstGeom>
          <a:noFill/>
        </p:spPr>
        <p:txBody>
          <a:bodyPr wrap="square" rtlCol="0">
            <a:spAutoFit/>
          </a:bodyPr>
          <a:lstStyle/>
          <a:p>
            <a:r>
              <a:rPr lang="tr-TR" b="1" dirty="0" smtClean="0">
                <a:solidFill>
                  <a:srgbClr val="FF0000"/>
                </a:solidFill>
              </a:rPr>
              <a:t>Proje ekibinin E-Güvenlik ile ilgili hazırladığı okul panomuz. </a:t>
            </a:r>
            <a:endParaRPr lang="tr-TR" b="1" dirty="0">
              <a:solidFill>
                <a:srgbClr val="FF0000"/>
              </a:solidFill>
            </a:endParaRPr>
          </a:p>
        </p:txBody>
      </p:sp>
    </p:spTree>
    <p:extLst>
      <p:ext uri="{BB962C8B-B14F-4D97-AF65-F5344CB8AC3E}">
        <p14:creationId xmlns:p14="http://schemas.microsoft.com/office/powerpoint/2010/main" xmlns="" val="2495520927"/>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1598</TotalTime>
  <Words>860</Words>
  <Application>Microsoft Office PowerPoint</Application>
  <PresentationFormat>Özel</PresentationFormat>
  <Paragraphs>202</Paragraphs>
  <Slides>19</Slides>
  <Notes>2</Notes>
  <HiddenSlides>0</HiddenSlides>
  <MMClips>1</MMClips>
  <ScaleCrop>false</ScaleCrop>
  <HeadingPairs>
    <vt:vector size="4" baseType="variant">
      <vt:variant>
        <vt:lpstr>Tema</vt:lpstr>
      </vt:variant>
      <vt:variant>
        <vt:i4>1</vt:i4>
      </vt:variant>
      <vt:variant>
        <vt:lpstr>Slayt Başlıkları</vt:lpstr>
      </vt:variant>
      <vt:variant>
        <vt:i4>19</vt:i4>
      </vt:variant>
    </vt:vector>
  </HeadingPairs>
  <TitlesOfParts>
    <vt:vector size="20" baseType="lpstr">
      <vt:lpstr>Office Teması</vt:lpstr>
      <vt:lpstr>BENİM MATEMATİKÇİM </vt:lpstr>
      <vt:lpstr>Slayt 2</vt:lpstr>
      <vt:lpstr>Slayt 3</vt:lpstr>
      <vt:lpstr>Slayt 4</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KOORDİNATÖRLERİNİN  GÖREVLERİ</dc:title>
  <dc:creator>Hulya BAL</dc:creator>
  <cp:lastModifiedBy>GOKSEVI</cp:lastModifiedBy>
  <cp:revision>330</cp:revision>
  <dcterms:created xsi:type="dcterms:W3CDTF">2019-09-30T09:16:00Z</dcterms:created>
  <dcterms:modified xsi:type="dcterms:W3CDTF">2022-04-28T10:58:50Z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1033-11.2.0.9255</vt:lpwstr>
  </property>
</Properties>
</file>